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2" r:id="rId1"/>
  </p:sldMasterIdLst>
  <p:sldIdLst>
    <p:sldId id="280" r:id="rId2"/>
    <p:sldId id="281" r:id="rId3"/>
    <p:sldId id="282" r:id="rId4"/>
    <p:sldId id="283" r:id="rId5"/>
    <p:sldId id="284" r:id="rId6"/>
    <p:sldId id="27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77" r:id="rId18"/>
    <p:sldId id="278" r:id="rId19"/>
    <p:sldId id="285" r:id="rId20"/>
    <p:sldId id="286" r:id="rId21"/>
    <p:sldId id="288" r:id="rId22"/>
    <p:sldId id="287" r:id="rId23"/>
    <p:sldId id="290" r:id="rId24"/>
    <p:sldId id="291" r:id="rId25"/>
    <p:sldId id="267" r:id="rId26"/>
    <p:sldId id="268" r:id="rId27"/>
    <p:sldId id="269" r:id="rId28"/>
    <p:sldId id="270" r:id="rId29"/>
    <p:sldId id="292" r:id="rId30"/>
    <p:sldId id="271" r:id="rId31"/>
    <p:sldId id="293" r:id="rId32"/>
    <p:sldId id="294" r:id="rId33"/>
    <p:sldId id="298" r:id="rId34"/>
    <p:sldId id="295" r:id="rId35"/>
    <p:sldId id="297" r:id="rId36"/>
    <p:sldId id="296" r:id="rId37"/>
    <p:sldId id="299" r:id="rId38"/>
    <p:sldId id="300" r:id="rId39"/>
    <p:sldId id="301" r:id="rId40"/>
    <p:sldId id="302" r:id="rId41"/>
    <p:sldId id="303" r:id="rId42"/>
    <p:sldId id="304" r:id="rId43"/>
    <p:sldId id="338" r:id="rId44"/>
    <p:sldId id="337" r:id="rId45"/>
    <p:sldId id="305" r:id="rId46"/>
    <p:sldId id="306" r:id="rId47"/>
    <p:sldId id="308" r:id="rId48"/>
    <p:sldId id="309" r:id="rId49"/>
    <p:sldId id="340" r:id="rId50"/>
    <p:sldId id="341" r:id="rId51"/>
    <p:sldId id="310" r:id="rId52"/>
    <p:sldId id="311" r:id="rId53"/>
    <p:sldId id="312" r:id="rId54"/>
    <p:sldId id="313" r:id="rId55"/>
    <p:sldId id="316" r:id="rId56"/>
    <p:sldId id="314" r:id="rId57"/>
    <p:sldId id="315" r:id="rId58"/>
    <p:sldId id="319" r:id="rId59"/>
    <p:sldId id="320" r:id="rId60"/>
    <p:sldId id="318" r:id="rId61"/>
    <p:sldId id="321" r:id="rId62"/>
    <p:sldId id="323" r:id="rId63"/>
    <p:sldId id="322" r:id="rId64"/>
    <p:sldId id="324" r:id="rId65"/>
    <p:sldId id="336" r:id="rId66"/>
    <p:sldId id="325" r:id="rId67"/>
    <p:sldId id="326" r:id="rId68"/>
    <p:sldId id="327" r:id="rId69"/>
    <p:sldId id="328" r:id="rId70"/>
    <p:sldId id="331" r:id="rId71"/>
    <p:sldId id="330" r:id="rId72"/>
    <p:sldId id="334" r:id="rId73"/>
    <p:sldId id="343" r:id="rId74"/>
    <p:sldId id="345" r:id="rId75"/>
    <p:sldId id="346" r:id="rId76"/>
    <p:sldId id="347" r:id="rId77"/>
    <p:sldId id="348" r:id="rId78"/>
    <p:sldId id="349" r:id="rId79"/>
    <p:sldId id="350" r:id="rId80"/>
    <p:sldId id="351" r:id="rId81"/>
    <p:sldId id="342" r:id="rId82"/>
    <p:sldId id="335" r:id="rId83"/>
    <p:sldId id="344" r:id="rId84"/>
    <p:sldId id="352" r:id="rId8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B82E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37" autoAdjust="0"/>
    <p:restoredTop sz="94660"/>
  </p:normalViewPr>
  <p:slideViewPr>
    <p:cSldViewPr snapToGrid="0">
      <p:cViewPr varScale="1">
        <p:scale>
          <a:sx n="76" d="100"/>
          <a:sy n="76" d="100"/>
        </p:scale>
        <p:origin x="63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061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329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88272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582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25714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99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452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758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4/7/2019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140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546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4/7/2019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299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86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337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634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44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480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255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gi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gi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gif"/><Relationship Id="rId4" Type="http://schemas.openxmlformats.org/officeDocument/2006/relationships/image" Target="../media/image125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9600" dirty="0" err="1"/>
              <a:t>S‘Johr</a:t>
            </a:r>
            <a:r>
              <a:rPr lang="de-DE" sz="9600" dirty="0"/>
              <a:t> 2016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de-DE" sz="7200" dirty="0"/>
              <a:t>En Rückblick!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94" y="1035631"/>
            <a:ext cx="8628000" cy="159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35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43" y="603849"/>
            <a:ext cx="9790554" cy="5507187"/>
          </a:xfrm>
          <a:ln w="76200">
            <a:solidFill>
              <a:schemeClr val="accent2">
                <a:lumMod val="50000"/>
              </a:schemeClr>
            </a:solidFill>
          </a:ln>
        </p:spPr>
      </p:pic>
      <p:sp>
        <p:nvSpPr>
          <p:cNvPr id="3" name="Flussdiagramm: Alternativer Prozess 2"/>
          <p:cNvSpPr/>
          <p:nvPr/>
        </p:nvSpPr>
        <p:spPr>
          <a:xfrm rot="1135088">
            <a:off x="338102" y="4774920"/>
            <a:ext cx="3407434" cy="1679587"/>
          </a:xfrm>
          <a:prstGeom prst="flowChartAlternateProcess">
            <a:avLst/>
          </a:prstGeom>
          <a:gradFill flip="none" rotWithShape="1">
            <a:gsLst>
              <a:gs pos="0">
                <a:srgbClr val="B82E9A">
                  <a:tint val="66000"/>
                  <a:satMod val="160000"/>
                </a:srgbClr>
              </a:gs>
              <a:gs pos="50000">
                <a:srgbClr val="B82E9A">
                  <a:tint val="44500"/>
                  <a:satMod val="160000"/>
                </a:srgbClr>
              </a:gs>
              <a:gs pos="100000">
                <a:srgbClr val="B82E9A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solidFill>
                  <a:srgbClr val="002060"/>
                </a:solidFill>
              </a:rPr>
              <a:t>Und etwas flotter: </a:t>
            </a:r>
          </a:p>
          <a:p>
            <a:pPr algn="ctr"/>
            <a:r>
              <a:rPr lang="de-DE" sz="3200" dirty="0">
                <a:solidFill>
                  <a:srgbClr val="002060"/>
                </a:solidFill>
              </a:rPr>
              <a:t>Hula </a:t>
            </a:r>
            <a:r>
              <a:rPr lang="de-DE" sz="3200" dirty="0" err="1">
                <a:solidFill>
                  <a:srgbClr val="002060"/>
                </a:solidFill>
              </a:rPr>
              <a:t>Hoop</a:t>
            </a:r>
            <a:r>
              <a:rPr lang="de-DE" sz="3200" dirty="0">
                <a:solidFill>
                  <a:srgbClr val="002060"/>
                </a:solidFill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379033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659" y="163903"/>
            <a:ext cx="7083723" cy="855293"/>
          </a:xfrm>
        </p:spPr>
        <p:txBody>
          <a:bodyPr>
            <a:normAutofit/>
          </a:bodyPr>
          <a:lstStyle/>
          <a:p>
            <a:r>
              <a:rPr lang="de-DE" dirty="0"/>
              <a:t>Und die Erwachsene?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646981" y="5928581"/>
            <a:ext cx="10627118" cy="6150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3600" dirty="0" err="1"/>
              <a:t>Diä</a:t>
            </a:r>
            <a:r>
              <a:rPr lang="de-DE" sz="3600" dirty="0"/>
              <a:t> </a:t>
            </a:r>
            <a:r>
              <a:rPr lang="de-DE" sz="3600" dirty="0" err="1"/>
              <a:t>hän</a:t>
            </a:r>
            <a:r>
              <a:rPr lang="de-DE" sz="3600" dirty="0"/>
              <a:t> sich </a:t>
            </a:r>
            <a:r>
              <a:rPr lang="de-DE" sz="3600" dirty="0" err="1"/>
              <a:t>erschdmol</a:t>
            </a:r>
            <a:r>
              <a:rPr lang="de-DE" sz="3600" dirty="0"/>
              <a:t> </a:t>
            </a:r>
            <a:r>
              <a:rPr lang="de-DE" sz="3600" dirty="0" err="1"/>
              <a:t>troffe</a:t>
            </a:r>
            <a:r>
              <a:rPr lang="de-DE" sz="3600" dirty="0"/>
              <a:t> zum Bespreche </a:t>
            </a:r>
            <a:r>
              <a:rPr lang="de-DE" sz="3600" dirty="0">
                <a:sym typeface="Wingdings" panose="05000000000000000000" pitchFamily="2" charset="2"/>
              </a:rPr>
              <a:t>!</a:t>
            </a:r>
            <a:endParaRPr lang="de-DE" sz="36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762" y="1019196"/>
            <a:ext cx="8491514" cy="4776477"/>
          </a:xfrm>
          <a:prstGeom prst="rect">
            <a:avLst/>
          </a:prstGeom>
        </p:spPr>
      </p:pic>
      <p:sp>
        <p:nvSpPr>
          <p:cNvPr id="5" name="Welle 4"/>
          <p:cNvSpPr/>
          <p:nvPr/>
        </p:nvSpPr>
        <p:spPr>
          <a:xfrm rot="1103696">
            <a:off x="8143581" y="389367"/>
            <a:ext cx="3131389" cy="1406106"/>
          </a:xfrm>
          <a:prstGeom prst="wav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… mit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Wurschdsalad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un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 Bier!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33170">
            <a:off x="9661866" y="2716493"/>
            <a:ext cx="1627674" cy="2893642"/>
          </a:xfrm>
          <a:prstGeom prst="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</p:pic>
      <p:sp>
        <p:nvSpPr>
          <p:cNvPr id="8" name="Wolkenförmige Legende 7"/>
          <p:cNvSpPr/>
          <p:nvPr/>
        </p:nvSpPr>
        <p:spPr>
          <a:xfrm>
            <a:off x="112143" y="1152102"/>
            <a:ext cx="4497599" cy="2082803"/>
          </a:xfrm>
          <a:prstGeom prst="cloudCallout">
            <a:avLst>
              <a:gd name="adj1" fmla="val 66455"/>
              <a:gd name="adj2" fmla="val 14363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</a:rPr>
              <a:t>Wenn keiner guckt, nimm ich mir </a:t>
            </a:r>
            <a:r>
              <a:rPr lang="de-DE" sz="2400" dirty="0" err="1">
                <a:solidFill>
                  <a:schemeClr val="tx1"/>
                </a:solidFill>
              </a:rPr>
              <a:t>numol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Wurschdsalod</a:t>
            </a:r>
            <a:r>
              <a:rPr lang="de-DE" sz="2400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2763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5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7440" y="224282"/>
            <a:ext cx="6528756" cy="720037"/>
          </a:xfrm>
        </p:spPr>
        <p:txBody>
          <a:bodyPr>
            <a:normAutofit/>
          </a:bodyPr>
          <a:lstStyle/>
          <a:p>
            <a:r>
              <a:rPr lang="de-DE" dirty="0" err="1"/>
              <a:t>Nei</a:t>
            </a:r>
            <a:r>
              <a:rPr lang="de-DE" dirty="0"/>
              <a:t>, </a:t>
            </a:r>
            <a:r>
              <a:rPr lang="de-DE" dirty="0" err="1"/>
              <a:t>diä</a:t>
            </a:r>
            <a:r>
              <a:rPr lang="de-DE" dirty="0"/>
              <a:t> sin </a:t>
            </a:r>
            <a:r>
              <a:rPr lang="de-DE" dirty="0" err="1"/>
              <a:t>it</a:t>
            </a:r>
            <a:r>
              <a:rPr lang="de-DE" dirty="0"/>
              <a:t> grad </a:t>
            </a:r>
            <a:r>
              <a:rPr lang="de-DE" dirty="0" err="1"/>
              <a:t>ufgstande</a:t>
            </a:r>
            <a:r>
              <a:rPr lang="de-DE" dirty="0"/>
              <a:t>!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917" y="929640"/>
            <a:ext cx="8672373" cy="4878210"/>
          </a:xfr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1339923" y="5827302"/>
            <a:ext cx="7211681" cy="103069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/>
              <a:t>Des war di </a:t>
            </a:r>
            <a:r>
              <a:rPr lang="de-DE" dirty="0" err="1"/>
              <a:t>erschd</a:t>
            </a:r>
            <a:r>
              <a:rPr lang="de-DE" dirty="0"/>
              <a:t> </a:t>
            </a:r>
            <a:r>
              <a:rPr lang="de-DE" dirty="0" err="1"/>
              <a:t>Fasnet</a:t>
            </a:r>
            <a:r>
              <a:rPr lang="de-DE" dirty="0"/>
              <a:t>-Prob  </a:t>
            </a:r>
          </a:p>
        </p:txBody>
      </p:sp>
      <p:pic>
        <p:nvPicPr>
          <p:cNvPr id="1028" name="Picture 4" descr=" Bild in Originalgröße anzeigen 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3747" y="5935772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8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Un</a:t>
            </a:r>
            <a:r>
              <a:rPr lang="de-DE" dirty="0"/>
              <a:t> des war dann </a:t>
            </a:r>
            <a:r>
              <a:rPr lang="de-DE" dirty="0" err="1"/>
              <a:t>s`Ergebnis</a:t>
            </a:r>
            <a:r>
              <a:rPr lang="de-DE" dirty="0"/>
              <a:t>: 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2018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59040" y="214381"/>
            <a:ext cx="3181707" cy="708645"/>
          </a:xfrm>
        </p:spPr>
        <p:txBody>
          <a:bodyPr>
            <a:normAutofit/>
          </a:bodyPr>
          <a:lstStyle/>
          <a:p>
            <a:r>
              <a:rPr lang="de-DE" dirty="0" err="1"/>
              <a:t>Schee</a:t>
            </a:r>
            <a:r>
              <a:rPr lang="de-DE" dirty="0"/>
              <a:t> war‘s !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687" y="1285337"/>
            <a:ext cx="8834780" cy="4969564"/>
          </a:xfrm>
          <a:ln w="5715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9790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5223" y="620236"/>
            <a:ext cx="6185141" cy="1113674"/>
          </a:xfrm>
        </p:spPr>
        <p:txBody>
          <a:bodyPr/>
          <a:lstStyle/>
          <a:p>
            <a:r>
              <a:rPr lang="de-DE" dirty="0" err="1"/>
              <a:t>Uftritt</a:t>
            </a:r>
            <a:r>
              <a:rPr lang="de-DE" dirty="0"/>
              <a:t> im „Haus </a:t>
            </a:r>
            <a:r>
              <a:rPr lang="de-DE" dirty="0" err="1"/>
              <a:t>Breitnau</a:t>
            </a:r>
            <a:r>
              <a:rPr lang="de-DE" dirty="0"/>
              <a:t>“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0977">
            <a:off x="6605056" y="596987"/>
            <a:ext cx="5246396" cy="2948475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906" y="3154568"/>
            <a:ext cx="7431863" cy="3561903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7790659" y="4252823"/>
            <a:ext cx="4051541" cy="136539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3200" dirty="0"/>
              <a:t>Kinder gucke de Erwachsene </a:t>
            </a:r>
            <a:r>
              <a:rPr lang="de-DE" sz="3200" dirty="0" err="1"/>
              <a:t>zuä</a:t>
            </a:r>
            <a:r>
              <a:rPr lang="de-DE" sz="3200" dirty="0"/>
              <a:t>!</a:t>
            </a:r>
          </a:p>
        </p:txBody>
      </p:sp>
      <p:sp>
        <p:nvSpPr>
          <p:cNvPr id="7" name="Flussdiagramm: Alternativer Prozess 6"/>
          <p:cNvSpPr/>
          <p:nvPr/>
        </p:nvSpPr>
        <p:spPr>
          <a:xfrm>
            <a:off x="1035082" y="1319842"/>
            <a:ext cx="4114889" cy="1350407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</a:rPr>
              <a:t>Diä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</a:rPr>
              <a:t> zwei kenne di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</a:rPr>
              <a:t>Tänz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</a:rPr>
              <a:t> wohl im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</a:rPr>
              <a:t>Schlof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</a:rPr>
              <a:t>!!!!</a:t>
            </a:r>
          </a:p>
        </p:txBody>
      </p:sp>
      <p:sp>
        <p:nvSpPr>
          <p:cNvPr id="9" name="Pfeil nach unten 8"/>
          <p:cNvSpPr/>
          <p:nvPr/>
        </p:nvSpPr>
        <p:spPr>
          <a:xfrm>
            <a:off x="3514136" y="2817897"/>
            <a:ext cx="347313" cy="592390"/>
          </a:xfrm>
          <a:prstGeom prst="downArrow">
            <a:avLst>
              <a:gd name="adj1" fmla="val 50000"/>
              <a:gd name="adj2" fmla="val 1076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 nach unten 9"/>
          <p:cNvSpPr/>
          <p:nvPr/>
        </p:nvSpPr>
        <p:spPr>
          <a:xfrm>
            <a:off x="2500586" y="2817898"/>
            <a:ext cx="354758" cy="592390"/>
          </a:xfrm>
          <a:prstGeom prst="downArrow">
            <a:avLst>
              <a:gd name="adj1" fmla="val 50000"/>
              <a:gd name="adj2" fmla="val 1076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063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28497" y="5166036"/>
            <a:ext cx="4347713" cy="1190445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Erwachsene gucke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 de Kinder </a:t>
            </a:r>
            <a:r>
              <a:rPr lang="de-DE" dirty="0" err="1">
                <a:solidFill>
                  <a:schemeClr val="tx1"/>
                </a:solidFill>
              </a:rPr>
              <a:t>zuä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87968">
            <a:off x="6814767" y="920031"/>
            <a:ext cx="4962479" cy="2898968"/>
          </a:xfrm>
          <a:prstGeom prst="rect">
            <a:avLst/>
          </a:prstGeom>
        </p:spPr>
      </p:pic>
      <p:pic>
        <p:nvPicPr>
          <p:cNvPr id="7" name="Inhaltsplatzhalter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10" y="1969146"/>
            <a:ext cx="6677718" cy="4309698"/>
          </a:xfrm>
          <a:prstGeom prst="rect">
            <a:avLst/>
          </a:prstGeom>
        </p:spPr>
      </p:pic>
      <p:sp>
        <p:nvSpPr>
          <p:cNvPr id="3" name="Wolkenförmige Legende 2"/>
          <p:cNvSpPr/>
          <p:nvPr/>
        </p:nvSpPr>
        <p:spPr>
          <a:xfrm>
            <a:off x="172528" y="60385"/>
            <a:ext cx="4727275" cy="2173858"/>
          </a:xfrm>
          <a:prstGeom prst="cloudCallout">
            <a:avLst>
              <a:gd name="adj1" fmla="val -8780"/>
              <a:gd name="adj2" fmla="val 658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</a:rPr>
              <a:t>Wenn de Papa </a:t>
            </a:r>
            <a:r>
              <a:rPr lang="de-DE" sz="2400" dirty="0" err="1">
                <a:solidFill>
                  <a:schemeClr val="tx1"/>
                </a:solidFill>
              </a:rPr>
              <a:t>goh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numol</a:t>
            </a:r>
            <a:r>
              <a:rPr lang="de-DE" sz="2400" dirty="0">
                <a:solidFill>
                  <a:schemeClr val="tx1"/>
                </a:solidFill>
              </a:rPr>
              <a:t> während </a:t>
            </a:r>
            <a:r>
              <a:rPr lang="de-DE" sz="2400" dirty="0" err="1">
                <a:solidFill>
                  <a:schemeClr val="tx1"/>
                </a:solidFill>
              </a:rPr>
              <a:t>em</a:t>
            </a:r>
            <a:r>
              <a:rPr lang="de-DE" sz="2400" dirty="0">
                <a:solidFill>
                  <a:schemeClr val="tx1"/>
                </a:solidFill>
              </a:rPr>
              <a:t> Tanz mich </a:t>
            </a:r>
            <a:r>
              <a:rPr lang="de-DE" sz="2400" dirty="0" err="1">
                <a:solidFill>
                  <a:schemeClr val="tx1"/>
                </a:solidFill>
              </a:rPr>
              <a:t>afeuert</a:t>
            </a:r>
            <a:r>
              <a:rPr lang="de-DE" sz="2400" dirty="0">
                <a:solidFill>
                  <a:schemeClr val="tx1"/>
                </a:solidFill>
              </a:rPr>
              <a:t>, dreh ich durch!</a:t>
            </a:r>
          </a:p>
        </p:txBody>
      </p:sp>
    </p:spTree>
    <p:extLst>
      <p:ext uri="{BB962C8B-B14F-4D97-AF65-F5344CB8AC3E}">
        <p14:creationId xmlns:p14="http://schemas.microsoft.com/office/powerpoint/2010/main" val="98586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3364" y="223008"/>
            <a:ext cx="9601196" cy="648260"/>
          </a:xfrm>
        </p:spPr>
        <p:txBody>
          <a:bodyPr>
            <a:normAutofit/>
          </a:bodyPr>
          <a:lstStyle/>
          <a:p>
            <a:r>
              <a:rPr lang="de-DE" dirty="0" err="1"/>
              <a:t>Uftritt</a:t>
            </a:r>
            <a:r>
              <a:rPr lang="de-DE" dirty="0"/>
              <a:t> bim </a:t>
            </a:r>
            <a:r>
              <a:rPr lang="de-DE" dirty="0" err="1"/>
              <a:t>Henslerhof</a:t>
            </a:r>
            <a:r>
              <a:rPr lang="de-DE" dirty="0"/>
              <a:t> im 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Mai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970" y="1080538"/>
            <a:ext cx="8081995" cy="4546122"/>
          </a:xfr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1085492" y="5835930"/>
            <a:ext cx="9601196" cy="64826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 err="1">
                <a:solidFill>
                  <a:schemeClr val="tx1"/>
                </a:solidFill>
              </a:rPr>
              <a:t>Erschd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emol</a:t>
            </a:r>
            <a:r>
              <a:rPr lang="de-DE" dirty="0">
                <a:solidFill>
                  <a:schemeClr val="tx1"/>
                </a:solidFill>
              </a:rPr>
              <a:t> kleine Umbaumaßnahme, damit de Baum </a:t>
            </a:r>
            <a:r>
              <a:rPr lang="de-DE" dirty="0" err="1">
                <a:solidFill>
                  <a:schemeClr val="tx1"/>
                </a:solidFill>
              </a:rPr>
              <a:t>basst</a:t>
            </a:r>
            <a:r>
              <a:rPr lang="de-DE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3" name="Wolkenförmige Legende 2"/>
          <p:cNvSpPr/>
          <p:nvPr/>
        </p:nvSpPr>
        <p:spPr>
          <a:xfrm>
            <a:off x="6556075" y="69011"/>
            <a:ext cx="5520906" cy="2449902"/>
          </a:xfrm>
          <a:prstGeom prst="cloudCallout">
            <a:avLst>
              <a:gd name="adj1" fmla="val -13655"/>
              <a:gd name="adj2" fmla="val 67958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srgbClr val="002060"/>
                </a:solidFill>
              </a:rPr>
              <a:t>Vu</a:t>
            </a:r>
            <a:r>
              <a:rPr lang="de-DE" sz="2400" dirty="0">
                <a:solidFill>
                  <a:srgbClr val="002060"/>
                </a:solidFill>
              </a:rPr>
              <a:t> </a:t>
            </a:r>
            <a:r>
              <a:rPr lang="de-DE" sz="2400" dirty="0" err="1">
                <a:solidFill>
                  <a:srgbClr val="002060"/>
                </a:solidFill>
              </a:rPr>
              <a:t>wege</a:t>
            </a:r>
            <a:r>
              <a:rPr lang="de-DE" sz="2400" dirty="0">
                <a:solidFill>
                  <a:srgbClr val="002060"/>
                </a:solidFill>
              </a:rPr>
              <a:t>, Baldachin </a:t>
            </a:r>
            <a:r>
              <a:rPr lang="de-DE" sz="2400" dirty="0" err="1">
                <a:solidFill>
                  <a:srgbClr val="002060"/>
                </a:solidFill>
              </a:rPr>
              <a:t>zruck</a:t>
            </a:r>
            <a:r>
              <a:rPr lang="de-DE" sz="2400" dirty="0">
                <a:solidFill>
                  <a:srgbClr val="002060"/>
                </a:solidFill>
              </a:rPr>
              <a:t> </a:t>
            </a:r>
            <a:r>
              <a:rPr lang="de-DE" sz="2400" dirty="0" err="1">
                <a:solidFill>
                  <a:srgbClr val="002060"/>
                </a:solidFill>
              </a:rPr>
              <a:t>schiäbe</a:t>
            </a:r>
            <a:r>
              <a:rPr lang="de-DE" sz="2400" dirty="0">
                <a:solidFill>
                  <a:srgbClr val="002060"/>
                </a:solidFill>
              </a:rPr>
              <a:t>!</a:t>
            </a:r>
          </a:p>
          <a:p>
            <a:pPr algn="ctr"/>
            <a:r>
              <a:rPr lang="de-DE" sz="2400" dirty="0">
                <a:solidFill>
                  <a:srgbClr val="002060"/>
                </a:solidFill>
              </a:rPr>
              <a:t>Ich fand </a:t>
            </a:r>
            <a:r>
              <a:rPr lang="de-DE" sz="2400" dirty="0" err="1">
                <a:solidFill>
                  <a:srgbClr val="002060"/>
                </a:solidFill>
              </a:rPr>
              <a:t>miene</a:t>
            </a:r>
            <a:r>
              <a:rPr lang="de-DE" sz="2400" dirty="0">
                <a:solidFill>
                  <a:srgbClr val="002060"/>
                </a:solidFill>
              </a:rPr>
              <a:t> Idee besser mit </a:t>
            </a:r>
            <a:r>
              <a:rPr lang="de-DE" sz="2400" dirty="0" err="1">
                <a:solidFill>
                  <a:srgbClr val="002060"/>
                </a:solidFill>
              </a:rPr>
              <a:t>em</a:t>
            </a:r>
            <a:r>
              <a:rPr lang="de-DE" sz="2400" dirty="0">
                <a:solidFill>
                  <a:srgbClr val="002060"/>
                </a:solidFill>
              </a:rPr>
              <a:t> Loch </a:t>
            </a:r>
            <a:r>
              <a:rPr lang="de-DE" sz="2400" dirty="0" err="1">
                <a:solidFill>
                  <a:srgbClr val="002060"/>
                </a:solidFill>
              </a:rPr>
              <a:t>ni</a:t>
            </a:r>
            <a:r>
              <a:rPr lang="de-DE" sz="2400" dirty="0">
                <a:solidFill>
                  <a:srgbClr val="002060"/>
                </a:solidFill>
              </a:rPr>
              <a:t> </a:t>
            </a:r>
            <a:r>
              <a:rPr lang="de-DE" sz="2400" dirty="0" err="1">
                <a:solidFill>
                  <a:srgbClr val="002060"/>
                </a:solidFill>
              </a:rPr>
              <a:t>schniede</a:t>
            </a:r>
            <a:r>
              <a:rPr lang="de-DE" sz="2400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7884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4610658" cy="632604"/>
          </a:xfrm>
        </p:spPr>
        <p:txBody>
          <a:bodyPr>
            <a:normAutofit fontScale="90000"/>
          </a:bodyPr>
          <a:lstStyle/>
          <a:p>
            <a:r>
              <a:rPr lang="de-DE" dirty="0"/>
              <a:t>Dann hieß es warte…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651" y="1375585"/>
            <a:ext cx="6900332" cy="3881437"/>
          </a:xfrm>
          <a:ln w="57150"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428" y="3623093"/>
            <a:ext cx="4984151" cy="2803585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1549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7997" y="5572664"/>
            <a:ext cx="9863092" cy="1285336"/>
          </a:xfrm>
        </p:spPr>
        <p:txBody>
          <a:bodyPr>
            <a:normAutofit/>
          </a:bodyPr>
          <a:lstStyle/>
          <a:p>
            <a:r>
              <a:rPr lang="de-DE" dirty="0" err="1">
                <a:solidFill>
                  <a:schemeClr val="tx1"/>
                </a:solidFill>
              </a:rPr>
              <a:t>Un</a:t>
            </a:r>
            <a:r>
              <a:rPr lang="de-DE" dirty="0">
                <a:solidFill>
                  <a:schemeClr val="tx1"/>
                </a:solidFill>
              </a:rPr>
              <a:t> als </a:t>
            </a:r>
            <a:r>
              <a:rPr lang="de-DE" dirty="0" err="1">
                <a:solidFill>
                  <a:schemeClr val="tx1"/>
                </a:solidFill>
              </a:rPr>
              <a:t>Zun</a:t>
            </a:r>
            <a:r>
              <a:rPr lang="de-DE" dirty="0">
                <a:solidFill>
                  <a:schemeClr val="tx1"/>
                </a:solidFill>
              </a:rPr>
              <a:t> weg war und </a:t>
            </a:r>
            <a:r>
              <a:rPr lang="de-DE" dirty="0" err="1">
                <a:solidFill>
                  <a:schemeClr val="tx1"/>
                </a:solidFill>
              </a:rPr>
              <a:t>ies</a:t>
            </a:r>
            <a:r>
              <a:rPr lang="de-DE" dirty="0">
                <a:solidFill>
                  <a:schemeClr val="tx1"/>
                </a:solidFill>
              </a:rPr>
              <a:t> langsam kalt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 err="1">
                <a:solidFill>
                  <a:schemeClr val="tx1"/>
                </a:solidFill>
              </a:rPr>
              <a:t>worre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isch</a:t>
            </a:r>
            <a:r>
              <a:rPr lang="de-DE" dirty="0">
                <a:solidFill>
                  <a:schemeClr val="tx1"/>
                </a:solidFill>
              </a:rPr>
              <a:t> … </a:t>
            </a:r>
            <a:r>
              <a:rPr lang="de-DE" dirty="0" err="1">
                <a:solidFill>
                  <a:schemeClr val="tx1"/>
                </a:solidFill>
              </a:rPr>
              <a:t>hän</a:t>
            </a:r>
            <a:r>
              <a:rPr lang="de-DE" dirty="0">
                <a:solidFill>
                  <a:schemeClr val="tx1"/>
                </a:solidFill>
              </a:rPr>
              <a:t> mir tanzt: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333" y="250167"/>
            <a:ext cx="8962419" cy="5041361"/>
          </a:xfrm>
          <a:ln w="5715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3909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Ehrung bi de Jugend: </a:t>
            </a:r>
            <a:br>
              <a:rPr lang="de-DE" dirty="0"/>
            </a:b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10 </a:t>
            </a:r>
            <a:r>
              <a:rPr lang="de-DE" dirty="0" err="1">
                <a:solidFill>
                  <a:schemeClr val="accent1">
                    <a:lumMod val="75000"/>
                  </a:schemeClr>
                </a:solidFill>
              </a:rPr>
              <a:t>Johr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 de bi!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76" y="1930400"/>
            <a:ext cx="6461271" cy="4119706"/>
          </a:xfrm>
          <a:prstGeom prst="rect">
            <a:avLst/>
          </a:prstGeom>
        </p:spPr>
      </p:pic>
      <p:pic>
        <p:nvPicPr>
          <p:cNvPr id="5" name="Inhaltsplatzhalter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4962" y="1489200"/>
            <a:ext cx="3298079" cy="4560906"/>
          </a:xfrm>
          <a:prstGeom prst="rect">
            <a:avLst/>
          </a:prstGeom>
        </p:spPr>
      </p:pic>
      <p:sp>
        <p:nvSpPr>
          <p:cNvPr id="7" name="Abgerundetes Rechteck 6"/>
          <p:cNvSpPr/>
          <p:nvPr/>
        </p:nvSpPr>
        <p:spPr>
          <a:xfrm>
            <a:off x="1256984" y="5626088"/>
            <a:ext cx="1975450" cy="10869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accent2">
                    <a:lumMod val="50000"/>
                  </a:schemeClr>
                </a:solidFill>
              </a:rPr>
              <a:t>Tracy,…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3987042" y="5610500"/>
            <a:ext cx="2429381" cy="10869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accent2">
                    <a:lumMod val="50000"/>
                  </a:schemeClr>
                </a:solidFill>
              </a:rPr>
              <a:t>Ramona …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7841411" y="5610500"/>
            <a:ext cx="2958861" cy="10869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solidFill>
                  <a:schemeClr val="accent2">
                    <a:lumMod val="50000"/>
                  </a:schemeClr>
                </a:solidFill>
              </a:rPr>
              <a:t>… </a:t>
            </a:r>
            <a:r>
              <a:rPr lang="de-DE" sz="3200" dirty="0" err="1">
                <a:solidFill>
                  <a:schemeClr val="accent2">
                    <a:lumMod val="50000"/>
                  </a:schemeClr>
                </a:solidFill>
              </a:rPr>
              <a:t>un</a:t>
            </a:r>
            <a:r>
              <a:rPr lang="de-DE" sz="3200" dirty="0">
                <a:solidFill>
                  <a:schemeClr val="accent2">
                    <a:lumMod val="50000"/>
                  </a:schemeClr>
                </a:solidFill>
              </a:rPr>
              <a:t> Larissa!</a:t>
            </a:r>
          </a:p>
        </p:txBody>
      </p:sp>
    </p:spTree>
    <p:extLst>
      <p:ext uri="{BB962C8B-B14F-4D97-AF65-F5344CB8AC3E}">
        <p14:creationId xmlns:p14="http://schemas.microsoft.com/office/powerpoint/2010/main" val="373634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1289" y="221411"/>
            <a:ext cx="8596668" cy="1320800"/>
          </a:xfrm>
        </p:spPr>
        <p:txBody>
          <a:bodyPr/>
          <a:lstStyle/>
          <a:p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Mir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hän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 dann die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Reschde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vum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 Empfang nu leer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g‘macht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!</a:t>
            </a:r>
            <a:endParaRPr lang="de-DE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852" y="1542212"/>
            <a:ext cx="7999669" cy="4499814"/>
          </a:xfr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500333" y="6197600"/>
            <a:ext cx="11766430" cy="66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3200" dirty="0" err="1">
                <a:solidFill>
                  <a:schemeClr val="tx1"/>
                </a:solidFill>
              </a:rPr>
              <a:t>S‘war</a:t>
            </a:r>
            <a:r>
              <a:rPr lang="de-DE" sz="3200" dirty="0">
                <a:solidFill>
                  <a:schemeClr val="tx1"/>
                </a:solidFill>
              </a:rPr>
              <a:t> </a:t>
            </a:r>
            <a:r>
              <a:rPr lang="de-DE" sz="3200" dirty="0" err="1">
                <a:solidFill>
                  <a:schemeClr val="tx1"/>
                </a:solidFill>
              </a:rPr>
              <a:t>schee</a:t>
            </a:r>
            <a:r>
              <a:rPr lang="de-DE" sz="3200" dirty="0">
                <a:solidFill>
                  <a:schemeClr val="tx1"/>
                </a:solidFill>
              </a:rPr>
              <a:t> – au wenn‘s </a:t>
            </a:r>
            <a:r>
              <a:rPr lang="de-DE" sz="3200" dirty="0" err="1">
                <a:solidFill>
                  <a:schemeClr val="tx1"/>
                </a:solidFill>
              </a:rPr>
              <a:t>uf</a:t>
            </a:r>
            <a:r>
              <a:rPr lang="de-DE" sz="3200" dirty="0">
                <a:solidFill>
                  <a:schemeClr val="tx1"/>
                </a:solidFill>
              </a:rPr>
              <a:t> </a:t>
            </a:r>
            <a:r>
              <a:rPr lang="de-DE" sz="3200" dirty="0" err="1">
                <a:solidFill>
                  <a:schemeClr val="tx1"/>
                </a:solidFill>
              </a:rPr>
              <a:t>em</a:t>
            </a:r>
            <a:r>
              <a:rPr lang="de-DE" sz="3200" dirty="0">
                <a:solidFill>
                  <a:schemeClr val="tx1"/>
                </a:solidFill>
              </a:rPr>
              <a:t> Bild  </a:t>
            </a:r>
            <a:r>
              <a:rPr lang="de-DE" sz="3200" dirty="0" err="1">
                <a:solidFill>
                  <a:schemeClr val="tx1"/>
                </a:solidFill>
              </a:rPr>
              <a:t>it</a:t>
            </a:r>
            <a:r>
              <a:rPr lang="de-DE" sz="3200" dirty="0">
                <a:solidFill>
                  <a:schemeClr val="tx1"/>
                </a:solidFill>
              </a:rPr>
              <a:t> </a:t>
            </a:r>
            <a:r>
              <a:rPr lang="de-DE" sz="3200" dirty="0" err="1">
                <a:solidFill>
                  <a:schemeClr val="tx1"/>
                </a:solidFill>
              </a:rPr>
              <a:t>denoch</a:t>
            </a:r>
            <a:r>
              <a:rPr lang="de-DE" sz="3200" dirty="0">
                <a:solidFill>
                  <a:schemeClr val="tx1"/>
                </a:solidFill>
              </a:rPr>
              <a:t> </a:t>
            </a:r>
            <a:r>
              <a:rPr lang="de-DE" sz="3200" dirty="0" err="1">
                <a:solidFill>
                  <a:schemeClr val="tx1"/>
                </a:solidFill>
              </a:rPr>
              <a:t>us</a:t>
            </a:r>
            <a:r>
              <a:rPr lang="de-DE" sz="3200" dirty="0">
                <a:solidFill>
                  <a:schemeClr val="tx1"/>
                </a:solidFill>
              </a:rPr>
              <a:t> sieht!</a:t>
            </a:r>
          </a:p>
        </p:txBody>
      </p:sp>
    </p:spTree>
    <p:extLst>
      <p:ext uri="{BB962C8B-B14F-4D97-AF65-F5344CB8AC3E}">
        <p14:creationId xmlns:p14="http://schemas.microsoft.com/office/powerpoint/2010/main" val="47875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1289" y="230037"/>
            <a:ext cx="8596668" cy="762000"/>
          </a:xfrm>
        </p:spPr>
        <p:txBody>
          <a:bodyPr/>
          <a:lstStyle/>
          <a:p>
            <a:r>
              <a:rPr lang="de-DE" dirty="0"/>
              <a:t>Kurkonzert am 13. Mai im Foyer: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0034" y="1086929"/>
            <a:ext cx="8940800" cy="5029200"/>
          </a:xfrm>
        </p:spPr>
      </p:pic>
      <p:sp>
        <p:nvSpPr>
          <p:cNvPr id="5" name="Ellipse 4"/>
          <p:cNvSpPr/>
          <p:nvPr/>
        </p:nvSpPr>
        <p:spPr>
          <a:xfrm rot="20535391">
            <a:off x="215662" y="4675517"/>
            <a:ext cx="3347048" cy="14664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1"/>
                </a:solidFill>
              </a:rPr>
              <a:t>Blick </a:t>
            </a:r>
            <a:r>
              <a:rPr lang="de-DE" sz="3600" dirty="0" err="1">
                <a:solidFill>
                  <a:schemeClr val="tx1"/>
                </a:solidFill>
              </a:rPr>
              <a:t>vum</a:t>
            </a:r>
            <a:r>
              <a:rPr lang="de-DE" sz="3600" dirty="0">
                <a:solidFill>
                  <a:schemeClr val="tx1"/>
                </a:solidFill>
              </a:rPr>
              <a:t> </a:t>
            </a:r>
            <a:r>
              <a:rPr lang="de-DE" sz="3600" dirty="0" err="1">
                <a:solidFill>
                  <a:schemeClr val="tx1"/>
                </a:solidFill>
              </a:rPr>
              <a:t>Puplikum</a:t>
            </a:r>
            <a:r>
              <a:rPr lang="de-DE" sz="36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603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23" y="615975"/>
            <a:ext cx="9670698" cy="5439768"/>
          </a:xfrm>
        </p:spPr>
      </p:pic>
      <p:sp>
        <p:nvSpPr>
          <p:cNvPr id="5" name="Ellipse 4"/>
          <p:cNvSpPr/>
          <p:nvPr/>
        </p:nvSpPr>
        <p:spPr>
          <a:xfrm rot="1389461">
            <a:off x="8197161" y="4936131"/>
            <a:ext cx="3019246" cy="145786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1"/>
                </a:solidFill>
              </a:rPr>
              <a:t>Blick </a:t>
            </a:r>
            <a:r>
              <a:rPr lang="de-DE" sz="3600" dirty="0" err="1">
                <a:solidFill>
                  <a:schemeClr val="tx1"/>
                </a:solidFill>
              </a:rPr>
              <a:t>vu</a:t>
            </a:r>
            <a:r>
              <a:rPr lang="de-DE" sz="3600" dirty="0">
                <a:solidFill>
                  <a:schemeClr val="tx1"/>
                </a:solidFill>
              </a:rPr>
              <a:t> </a:t>
            </a:r>
            <a:r>
              <a:rPr lang="de-DE" sz="3600" dirty="0" err="1">
                <a:solidFill>
                  <a:schemeClr val="tx1"/>
                </a:solidFill>
              </a:rPr>
              <a:t>obe</a:t>
            </a:r>
            <a:endParaRPr lang="de-DE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9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46738" y="5940724"/>
            <a:ext cx="8596668" cy="632604"/>
          </a:xfrm>
        </p:spPr>
        <p:txBody>
          <a:bodyPr>
            <a:normAutofit fontScale="90000"/>
          </a:bodyPr>
          <a:lstStyle/>
          <a:p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Nadierlich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 mit de Kindergruppe: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738" y="797614"/>
            <a:ext cx="8932432" cy="5020027"/>
          </a:xfrm>
        </p:spPr>
      </p:pic>
      <p:sp>
        <p:nvSpPr>
          <p:cNvPr id="5" name="Ovale Legende 4"/>
          <p:cNvSpPr/>
          <p:nvPr/>
        </p:nvSpPr>
        <p:spPr>
          <a:xfrm>
            <a:off x="6003985" y="155275"/>
            <a:ext cx="4175185" cy="2061713"/>
          </a:xfrm>
          <a:prstGeom prst="wedgeEllipseCallout">
            <a:avLst>
              <a:gd name="adj1" fmla="val -43560"/>
              <a:gd name="adj2" fmla="val 842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chemeClr val="tx1"/>
                </a:solidFill>
              </a:rPr>
              <a:t>Hey Leonie! </a:t>
            </a:r>
            <a:r>
              <a:rPr lang="de-DE" sz="2800" dirty="0" err="1">
                <a:solidFill>
                  <a:schemeClr val="tx1"/>
                </a:solidFill>
              </a:rPr>
              <a:t>Hät</a:t>
            </a:r>
            <a:r>
              <a:rPr lang="de-DE" sz="2800" dirty="0">
                <a:solidFill>
                  <a:schemeClr val="tx1"/>
                </a:solidFill>
              </a:rPr>
              <a:t> dien Papa grad „Leonie vor!“ </a:t>
            </a:r>
            <a:r>
              <a:rPr lang="de-DE" sz="2800" dirty="0" err="1">
                <a:solidFill>
                  <a:schemeClr val="tx1"/>
                </a:solidFill>
              </a:rPr>
              <a:t>gruäfe</a:t>
            </a:r>
            <a:r>
              <a:rPr lang="de-DE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" name="Ovale Legende 5"/>
          <p:cNvSpPr/>
          <p:nvPr/>
        </p:nvSpPr>
        <p:spPr>
          <a:xfrm>
            <a:off x="211508" y="271731"/>
            <a:ext cx="2945760" cy="1828800"/>
          </a:xfrm>
          <a:prstGeom prst="wedgeEllipseCallout">
            <a:avLst>
              <a:gd name="adj1" fmla="val 65555"/>
              <a:gd name="adj2" fmla="val 738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solidFill>
                  <a:schemeClr val="tx1"/>
                </a:solidFill>
              </a:rPr>
              <a:t>Ach nee, </a:t>
            </a:r>
            <a:r>
              <a:rPr lang="de-DE" sz="3200" dirty="0" err="1">
                <a:solidFill>
                  <a:schemeClr val="tx1"/>
                </a:solidFill>
              </a:rPr>
              <a:t>it</a:t>
            </a:r>
            <a:r>
              <a:rPr lang="de-DE" sz="3200" dirty="0">
                <a:solidFill>
                  <a:schemeClr val="tx1"/>
                </a:solidFill>
              </a:rPr>
              <a:t> </a:t>
            </a:r>
            <a:r>
              <a:rPr lang="de-DE" sz="3200" dirty="0" err="1">
                <a:solidFill>
                  <a:schemeClr val="tx1"/>
                </a:solidFill>
              </a:rPr>
              <a:t>schu</a:t>
            </a:r>
            <a:r>
              <a:rPr lang="de-DE" sz="3200" dirty="0">
                <a:solidFill>
                  <a:schemeClr val="tx1"/>
                </a:solidFill>
              </a:rPr>
              <a:t> wieder!</a:t>
            </a:r>
          </a:p>
        </p:txBody>
      </p:sp>
    </p:spTree>
    <p:extLst>
      <p:ext uri="{BB962C8B-B14F-4D97-AF65-F5344CB8AC3E}">
        <p14:creationId xmlns:p14="http://schemas.microsoft.com/office/powerpoint/2010/main" val="155354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40044" y="212784"/>
            <a:ext cx="4800440" cy="667109"/>
          </a:xfrm>
        </p:spPr>
        <p:txBody>
          <a:bodyPr/>
          <a:lstStyle/>
          <a:p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Fronleichnam im Juni!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679" y="1119685"/>
            <a:ext cx="8752324" cy="4918806"/>
          </a:xfrm>
          <a:ln w="57150">
            <a:solidFill>
              <a:srgbClr val="0070C0"/>
            </a:solidFill>
          </a:ln>
        </p:spPr>
      </p:pic>
      <p:sp>
        <p:nvSpPr>
          <p:cNvPr id="5" name="Flussdiagramm: Prozess 4"/>
          <p:cNvSpPr/>
          <p:nvPr/>
        </p:nvSpPr>
        <p:spPr>
          <a:xfrm rot="20320060">
            <a:off x="163901" y="706124"/>
            <a:ext cx="3536829" cy="110418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 dirty="0">
                <a:solidFill>
                  <a:schemeClr val="tx1"/>
                </a:solidFill>
              </a:rPr>
              <a:t>Mit Kirchgang</a:t>
            </a:r>
          </a:p>
        </p:txBody>
      </p:sp>
      <p:sp>
        <p:nvSpPr>
          <p:cNvPr id="7" name="Pfeil nach unten 6"/>
          <p:cNvSpPr/>
          <p:nvPr/>
        </p:nvSpPr>
        <p:spPr>
          <a:xfrm rot="3022924">
            <a:off x="7229890" y="810940"/>
            <a:ext cx="1052422" cy="18189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 rot="19076833">
            <a:off x="7065032" y="1431984"/>
            <a:ext cx="1557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Fast zu spät!</a:t>
            </a:r>
          </a:p>
        </p:txBody>
      </p:sp>
    </p:spTree>
    <p:extLst>
      <p:ext uri="{BB962C8B-B14F-4D97-AF65-F5344CB8AC3E}">
        <p14:creationId xmlns:p14="http://schemas.microsoft.com/office/powerpoint/2010/main" val="46643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6564" y="195532"/>
            <a:ext cx="8596668" cy="632604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E </a:t>
            </a:r>
            <a:r>
              <a:rPr lang="de-DE" dirty="0" err="1"/>
              <a:t>scheenes</a:t>
            </a:r>
            <a:r>
              <a:rPr lang="de-DE" dirty="0"/>
              <a:t> </a:t>
            </a:r>
            <a:r>
              <a:rPr lang="de-DE" dirty="0">
                <a:solidFill>
                  <a:srgbClr val="FF0000"/>
                </a:solidFill>
              </a:rPr>
              <a:t>b</a:t>
            </a:r>
            <a:r>
              <a:rPr lang="de-DE" dirty="0">
                <a:solidFill>
                  <a:srgbClr val="FFC000"/>
                </a:solidFill>
              </a:rPr>
              <a:t>u</a:t>
            </a:r>
            <a:r>
              <a:rPr lang="de-DE" dirty="0">
                <a:solidFill>
                  <a:srgbClr val="92D050"/>
                </a:solidFill>
              </a:rPr>
              <a:t>n</a:t>
            </a:r>
            <a:r>
              <a:rPr lang="de-DE" dirty="0">
                <a:solidFill>
                  <a:srgbClr val="00B0F0"/>
                </a:solidFill>
              </a:rPr>
              <a:t>t</a:t>
            </a:r>
            <a:r>
              <a:rPr lang="de-DE" dirty="0">
                <a:solidFill>
                  <a:srgbClr val="7030A0"/>
                </a:solidFill>
              </a:rPr>
              <a:t>e</a:t>
            </a:r>
            <a:r>
              <a:rPr lang="de-DE" dirty="0">
                <a:solidFill>
                  <a:schemeClr val="bg2">
                    <a:lumMod val="50000"/>
                  </a:schemeClr>
                </a:solidFill>
              </a:rPr>
              <a:t>s</a:t>
            </a:r>
            <a:r>
              <a:rPr lang="de-DE" dirty="0"/>
              <a:t> Bild!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961" y="992038"/>
            <a:ext cx="7349705" cy="5512279"/>
          </a:xfrm>
          <a:ln w="57150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Flussdiagramm: Prozess 2"/>
          <p:cNvSpPr/>
          <p:nvPr/>
        </p:nvSpPr>
        <p:spPr>
          <a:xfrm>
            <a:off x="6366295" y="4658264"/>
            <a:ext cx="2889849" cy="153550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 err="1">
                <a:solidFill>
                  <a:schemeClr val="tx1"/>
                </a:solidFill>
              </a:rPr>
              <a:t>Un</a:t>
            </a:r>
            <a:r>
              <a:rPr lang="de-DE" sz="3200" dirty="0">
                <a:solidFill>
                  <a:schemeClr val="tx1"/>
                </a:solidFill>
              </a:rPr>
              <a:t> Teilnahme an de Prozession!</a:t>
            </a:r>
          </a:p>
        </p:txBody>
      </p:sp>
    </p:spTree>
    <p:extLst>
      <p:ext uri="{BB962C8B-B14F-4D97-AF65-F5344CB8AC3E}">
        <p14:creationId xmlns:p14="http://schemas.microsoft.com/office/powerpoint/2010/main" val="176722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2058" y="186905"/>
            <a:ext cx="8596668" cy="701616"/>
          </a:xfrm>
        </p:spPr>
        <p:txBody>
          <a:bodyPr/>
          <a:lstStyle/>
          <a:p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alli</a:t>
            </a:r>
            <a:r>
              <a:rPr lang="de-DE" dirty="0"/>
              <a:t> </a:t>
            </a:r>
            <a:r>
              <a:rPr lang="de-DE" dirty="0" err="1"/>
              <a:t>ware</a:t>
            </a:r>
            <a:r>
              <a:rPr lang="de-DE" dirty="0"/>
              <a:t> so fit am </a:t>
            </a:r>
            <a:r>
              <a:rPr lang="de-DE" dirty="0" err="1"/>
              <a:t>Morgä</a:t>
            </a:r>
            <a:r>
              <a:rPr lang="de-DE" dirty="0"/>
              <a:t> …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9015" y="404104"/>
            <a:ext cx="3293514" cy="586034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45" y="1258047"/>
            <a:ext cx="7220310" cy="4057815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359932" y="5866180"/>
            <a:ext cx="2728325" cy="70161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/>
              <a:t>Bi de Kleine, </a:t>
            </a:r>
          </a:p>
        </p:txBody>
      </p:sp>
      <p:sp>
        <p:nvSpPr>
          <p:cNvPr id="9" name="Pfeil nach oben 8"/>
          <p:cNvSpPr/>
          <p:nvPr/>
        </p:nvSpPr>
        <p:spPr>
          <a:xfrm rot="20835263">
            <a:off x="1837572" y="3619663"/>
            <a:ext cx="293907" cy="237780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 nach oben 9"/>
          <p:cNvSpPr/>
          <p:nvPr/>
        </p:nvSpPr>
        <p:spPr>
          <a:xfrm rot="2940635">
            <a:off x="7209165" y="4140753"/>
            <a:ext cx="574378" cy="198447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2868242" y="5849296"/>
            <a:ext cx="4608884" cy="7016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/>
              <a:t>aber au bi de Große!</a:t>
            </a:r>
          </a:p>
        </p:txBody>
      </p:sp>
    </p:spTree>
    <p:extLst>
      <p:ext uri="{BB962C8B-B14F-4D97-AF65-F5344CB8AC3E}">
        <p14:creationId xmlns:p14="http://schemas.microsoft.com/office/powerpoint/2010/main" val="278429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0451" y="5405888"/>
            <a:ext cx="6734993" cy="1098430"/>
          </a:xfrm>
        </p:spPr>
        <p:txBody>
          <a:bodyPr>
            <a:normAutofit fontScale="90000"/>
          </a:bodyPr>
          <a:lstStyle/>
          <a:p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Ab zum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G‘mei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-Viertele-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vielliecht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 macht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sell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 wieder wach?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4" y="583924"/>
            <a:ext cx="8259632" cy="4641913"/>
          </a:xfrm>
          <a:prstGeom prst="rect">
            <a:avLst/>
          </a:prstGeom>
        </p:spPr>
      </p:pic>
      <p:sp>
        <p:nvSpPr>
          <p:cNvPr id="6" name="Flussdiagramm: Alternativer Prozess 5"/>
          <p:cNvSpPr/>
          <p:nvPr/>
        </p:nvSpPr>
        <p:spPr>
          <a:xfrm>
            <a:off x="5805579" y="3676683"/>
            <a:ext cx="3985403" cy="95753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chemeClr val="tx1"/>
                </a:solidFill>
              </a:rPr>
              <a:t>Siggi, guck </a:t>
            </a:r>
            <a:r>
              <a:rPr lang="de-DE" sz="2800" dirty="0" err="1">
                <a:solidFill>
                  <a:schemeClr val="tx1"/>
                </a:solidFill>
              </a:rPr>
              <a:t>mol</a:t>
            </a:r>
            <a:r>
              <a:rPr lang="de-DE" sz="2800" dirty="0">
                <a:solidFill>
                  <a:schemeClr val="tx1"/>
                </a:solidFill>
              </a:rPr>
              <a:t>: </a:t>
            </a:r>
          </a:p>
          <a:p>
            <a:pPr algn="ctr"/>
            <a:r>
              <a:rPr lang="de-DE" sz="2800" dirty="0">
                <a:solidFill>
                  <a:schemeClr val="tx1"/>
                </a:solidFill>
              </a:rPr>
              <a:t>alle im </a:t>
            </a:r>
            <a:r>
              <a:rPr lang="de-DE" sz="2800" dirty="0" err="1">
                <a:solidFill>
                  <a:schemeClr val="tx1"/>
                </a:solidFill>
              </a:rPr>
              <a:t>Gliechschritt</a:t>
            </a:r>
            <a:r>
              <a:rPr lang="de-DE" sz="2800" dirty="0">
                <a:solidFill>
                  <a:schemeClr val="tx1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51719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59929" y="2823712"/>
            <a:ext cx="3000394" cy="1320800"/>
          </a:xfrm>
        </p:spPr>
        <p:txBody>
          <a:bodyPr/>
          <a:lstStyle/>
          <a:p>
            <a:r>
              <a:rPr lang="de-DE" dirty="0"/>
              <a:t>Besser </a:t>
            </a:r>
            <a:r>
              <a:rPr lang="de-DE" dirty="0" err="1"/>
              <a:t>ischs</a:t>
            </a:r>
            <a:r>
              <a:rPr lang="de-DE" dirty="0"/>
              <a:t>!</a:t>
            </a:r>
            <a:br>
              <a:rPr lang="de-DE" dirty="0"/>
            </a:b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2190" y="592496"/>
            <a:ext cx="3253068" cy="5783233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536436" y="2823713"/>
            <a:ext cx="3115015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/>
              <a:t>Ohne Worte!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657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4136206" cy="1969698"/>
          </a:xfrm>
        </p:spPr>
        <p:txBody>
          <a:bodyPr>
            <a:normAutofit/>
          </a:bodyPr>
          <a:lstStyle/>
          <a:p>
            <a:r>
              <a:rPr lang="de-DE" dirty="0"/>
              <a:t>Am </a:t>
            </a:r>
            <a:r>
              <a:rPr lang="de-DE" dirty="0" err="1"/>
              <a:t>Nochmittag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gmiädliches</a:t>
            </a:r>
            <a:r>
              <a:rPr lang="de-DE" dirty="0"/>
              <a:t> </a:t>
            </a:r>
            <a:r>
              <a:rPr lang="de-DE" dirty="0" err="1"/>
              <a:t>Bisamme</a:t>
            </a:r>
            <a:r>
              <a:rPr lang="de-DE" dirty="0"/>
              <a:t> hucke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458" y="349041"/>
            <a:ext cx="6906471" cy="3881437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21" y="2838091"/>
            <a:ext cx="6779050" cy="380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6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796" y="405442"/>
            <a:ext cx="8230206" cy="1524958"/>
          </a:xfrm>
        </p:spPr>
        <p:txBody>
          <a:bodyPr>
            <a:normAutofit fontScale="90000"/>
          </a:bodyPr>
          <a:lstStyle/>
          <a:p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 Im Januar</a:t>
            </a:r>
            <a:br>
              <a:rPr lang="de-DE" dirty="0"/>
            </a:br>
            <a:r>
              <a:rPr lang="de-DE" dirty="0"/>
              <a:t>Schlittschuhlaufe - Jugend </a:t>
            </a:r>
            <a:r>
              <a:rPr lang="de-DE" dirty="0" err="1"/>
              <a:t>un</a:t>
            </a:r>
            <a:r>
              <a:rPr lang="de-DE" dirty="0"/>
              <a:t> Erwachsene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080" y="1930400"/>
            <a:ext cx="8302098" cy="4665779"/>
          </a:xfrm>
          <a:ln w="762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5254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7938" y="307675"/>
            <a:ext cx="7802432" cy="865517"/>
          </a:xfrm>
        </p:spPr>
        <p:txBody>
          <a:bodyPr/>
          <a:lstStyle/>
          <a:p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nadierlich</a:t>
            </a:r>
            <a:r>
              <a:rPr lang="de-DE" dirty="0"/>
              <a:t> mit Volley-Ball-spiele!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674" y="1462298"/>
            <a:ext cx="8126170" cy="4566908"/>
          </a:xfrm>
        </p:spPr>
      </p:pic>
      <p:sp>
        <p:nvSpPr>
          <p:cNvPr id="5" name="Flussdiagramm: Alternativer Prozess 4"/>
          <p:cNvSpPr/>
          <p:nvPr/>
        </p:nvSpPr>
        <p:spPr>
          <a:xfrm rot="1234310">
            <a:off x="7750562" y="950501"/>
            <a:ext cx="2639683" cy="276414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</a:rPr>
              <a:t>Nennt </a:t>
            </a:r>
            <a:r>
              <a:rPr lang="de-DE" sz="2400" dirty="0" err="1">
                <a:solidFill>
                  <a:schemeClr val="tx1"/>
                </a:solidFill>
              </a:rPr>
              <a:t>ma</a:t>
            </a:r>
            <a:r>
              <a:rPr lang="de-DE" sz="2400" dirty="0">
                <a:solidFill>
                  <a:schemeClr val="tx1"/>
                </a:solidFill>
              </a:rPr>
              <a:t> des jetzt au Volley-Ball spiele?</a:t>
            </a:r>
          </a:p>
          <a:p>
            <a:pPr algn="ctr"/>
            <a:endParaRPr lang="de-DE" sz="2400" dirty="0">
              <a:solidFill>
                <a:schemeClr val="tx1"/>
              </a:solidFill>
            </a:endParaRPr>
          </a:p>
          <a:p>
            <a:pPr algn="ctr"/>
            <a:endParaRPr lang="de-DE" sz="2400" dirty="0">
              <a:solidFill>
                <a:schemeClr val="tx1"/>
              </a:solidFill>
            </a:endParaRPr>
          </a:p>
        </p:txBody>
      </p:sp>
      <p:pic>
        <p:nvPicPr>
          <p:cNvPr id="1026" name="Picture 2" descr="Bildergebnis für Bild erstaunte Auge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91105">
            <a:off x="8157836" y="2504181"/>
            <a:ext cx="1168754" cy="106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73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1060" y="402073"/>
            <a:ext cx="5090902" cy="5929715"/>
          </a:xfrm>
        </p:spPr>
      </p:pic>
      <p:sp>
        <p:nvSpPr>
          <p:cNvPr id="5" name="Ovale Legende 4"/>
          <p:cNvSpPr/>
          <p:nvPr/>
        </p:nvSpPr>
        <p:spPr>
          <a:xfrm>
            <a:off x="94892" y="284672"/>
            <a:ext cx="4140680" cy="1923690"/>
          </a:xfrm>
          <a:prstGeom prst="wedgeEllipseCallout">
            <a:avLst>
              <a:gd name="adj1" fmla="val 51459"/>
              <a:gd name="adj2" fmla="val 472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</a:rPr>
              <a:t>Du Eva, ich glaub </a:t>
            </a:r>
            <a:r>
              <a:rPr lang="de-DE" sz="2400" dirty="0" err="1">
                <a:solidFill>
                  <a:schemeClr val="tx1"/>
                </a:solidFill>
              </a:rPr>
              <a:t>diä</a:t>
            </a:r>
            <a:r>
              <a:rPr lang="de-DE" sz="2400" dirty="0">
                <a:solidFill>
                  <a:schemeClr val="tx1"/>
                </a:solidFill>
              </a:rPr>
              <a:t> wisse gar </a:t>
            </a:r>
            <a:r>
              <a:rPr lang="de-DE" sz="2400" dirty="0" err="1">
                <a:solidFill>
                  <a:schemeClr val="tx1"/>
                </a:solidFill>
              </a:rPr>
              <a:t>it</a:t>
            </a:r>
            <a:r>
              <a:rPr lang="de-DE" sz="2400" dirty="0">
                <a:solidFill>
                  <a:schemeClr val="tx1"/>
                </a:solidFill>
              </a:rPr>
              <a:t> was Volley-Ball Spiele </a:t>
            </a:r>
            <a:r>
              <a:rPr lang="de-DE" sz="2400" dirty="0" err="1">
                <a:solidFill>
                  <a:schemeClr val="tx1"/>
                </a:solidFill>
              </a:rPr>
              <a:t>isch</a:t>
            </a:r>
            <a:r>
              <a:rPr lang="de-DE" sz="2400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2318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1508" y="219644"/>
            <a:ext cx="4947089" cy="1320800"/>
          </a:xfrm>
        </p:spPr>
        <p:txBody>
          <a:bodyPr/>
          <a:lstStyle/>
          <a:p>
            <a:r>
              <a:rPr lang="de-DE" dirty="0"/>
              <a:t>Dem Wetter zum Trotz</a:t>
            </a:r>
            <a:br>
              <a:rPr lang="de-DE" dirty="0"/>
            </a:br>
            <a:r>
              <a:rPr lang="de-DE" dirty="0"/>
              <a:t>Nordic Walking Gipfel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895" y="1772398"/>
            <a:ext cx="5607609" cy="4205707"/>
          </a:xfr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12386">
            <a:off x="7095916" y="3295291"/>
            <a:ext cx="3460254" cy="302787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4866" y="219644"/>
            <a:ext cx="5268443" cy="304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6783" y="531962"/>
            <a:ext cx="8837602" cy="736121"/>
          </a:xfrm>
        </p:spPr>
        <p:txBody>
          <a:bodyPr/>
          <a:lstStyle/>
          <a:p>
            <a:r>
              <a:rPr lang="de-DE" dirty="0"/>
              <a:t>Große </a:t>
            </a:r>
            <a:r>
              <a:rPr lang="de-DE" dirty="0" err="1"/>
              <a:t>Begeischterung</a:t>
            </a:r>
            <a:r>
              <a:rPr lang="de-DE" dirty="0"/>
              <a:t> </a:t>
            </a:r>
            <a:r>
              <a:rPr lang="de-DE" dirty="0" err="1"/>
              <a:t>schu</a:t>
            </a:r>
            <a:r>
              <a:rPr lang="de-DE" dirty="0"/>
              <a:t> bim </a:t>
            </a:r>
            <a:r>
              <a:rPr lang="de-DE" dirty="0" err="1"/>
              <a:t>Ufwärme</a:t>
            </a:r>
            <a:r>
              <a:rPr lang="de-DE" dirty="0"/>
              <a:t>: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140" y="1419378"/>
            <a:ext cx="7313792" cy="4872814"/>
          </a:xfrm>
        </p:spPr>
      </p:pic>
      <p:sp>
        <p:nvSpPr>
          <p:cNvPr id="3" name="Wolkenförmige Legende 2"/>
          <p:cNvSpPr/>
          <p:nvPr/>
        </p:nvSpPr>
        <p:spPr>
          <a:xfrm>
            <a:off x="146649" y="3916392"/>
            <a:ext cx="3623094" cy="2665562"/>
          </a:xfrm>
          <a:prstGeom prst="cloudCallout">
            <a:avLst>
              <a:gd name="adj1" fmla="val 54434"/>
              <a:gd name="adj2" fmla="val -663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chemeClr val="tx1"/>
                </a:solidFill>
              </a:rPr>
              <a:t>Jetzt </a:t>
            </a:r>
            <a:r>
              <a:rPr lang="de-DE" sz="2800" dirty="0" err="1">
                <a:solidFill>
                  <a:schemeClr val="tx1"/>
                </a:solidFill>
              </a:rPr>
              <a:t>deheim</a:t>
            </a:r>
            <a:r>
              <a:rPr lang="de-DE" sz="2800" dirty="0">
                <a:solidFill>
                  <a:schemeClr val="tx1"/>
                </a:solidFill>
              </a:rPr>
              <a:t> im warme Bett liege ….</a:t>
            </a:r>
          </a:p>
        </p:txBody>
      </p:sp>
    </p:spTree>
    <p:extLst>
      <p:ext uri="{BB962C8B-B14F-4D97-AF65-F5344CB8AC3E}">
        <p14:creationId xmlns:p14="http://schemas.microsoft.com/office/powerpoint/2010/main" val="288071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20743387">
            <a:off x="1900426" y="5276651"/>
            <a:ext cx="4604092" cy="738037"/>
          </a:xfrm>
        </p:spPr>
        <p:txBody>
          <a:bodyPr/>
          <a:lstStyle/>
          <a:p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Bilder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vu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underwegs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: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2471" y="257751"/>
            <a:ext cx="4420474" cy="2945141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416" y="3482887"/>
            <a:ext cx="4635059" cy="308810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52" y="257751"/>
            <a:ext cx="3391629" cy="50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1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20521538">
            <a:off x="699357" y="923732"/>
            <a:ext cx="3506477" cy="794443"/>
          </a:xfrm>
        </p:spPr>
        <p:txBody>
          <a:bodyPr>
            <a:noAutofit/>
          </a:bodyPr>
          <a:lstStyle/>
          <a:p>
            <a:r>
              <a:rPr lang="de-DE" sz="4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Foto-Finish: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28460">
            <a:off x="7866984" y="2123052"/>
            <a:ext cx="3910965" cy="2903239"/>
          </a:xfrm>
          <a:prstGeom prst="rect">
            <a:avLst/>
          </a:prstGeom>
        </p:spPr>
      </p:pic>
      <p:pic>
        <p:nvPicPr>
          <p:cNvPr id="10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828" y="2642134"/>
            <a:ext cx="4139092" cy="3730145"/>
          </a:xfrm>
        </p:spPr>
      </p:pic>
      <p:sp>
        <p:nvSpPr>
          <p:cNvPr id="11" name="Flussdiagramm: Alternativer Prozess 10"/>
          <p:cNvSpPr/>
          <p:nvPr/>
        </p:nvSpPr>
        <p:spPr>
          <a:xfrm rot="21333664">
            <a:off x="4585918" y="4730812"/>
            <a:ext cx="5848709" cy="1820172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chemeClr val="accent2">
                    <a:lumMod val="75000"/>
                  </a:schemeClr>
                </a:solidFill>
              </a:rPr>
              <a:t>Hä? Wieso lache </a:t>
            </a:r>
            <a:r>
              <a:rPr lang="de-DE" sz="2800" dirty="0" err="1">
                <a:solidFill>
                  <a:schemeClr val="accent2">
                    <a:lumMod val="75000"/>
                  </a:schemeClr>
                </a:solidFill>
              </a:rPr>
              <a:t>diä</a:t>
            </a:r>
            <a:r>
              <a:rPr lang="de-DE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accent2">
                    <a:lumMod val="75000"/>
                  </a:schemeClr>
                </a:solidFill>
              </a:rPr>
              <a:t>alli</a:t>
            </a:r>
            <a:r>
              <a:rPr lang="de-DE" sz="2800" dirty="0">
                <a:solidFill>
                  <a:schemeClr val="accent2">
                    <a:lumMod val="75000"/>
                  </a:schemeClr>
                </a:solidFill>
              </a:rPr>
              <a:t> nu?</a:t>
            </a:r>
          </a:p>
          <a:p>
            <a:pPr algn="ctr"/>
            <a:r>
              <a:rPr lang="de-DE" sz="2800" dirty="0" err="1">
                <a:solidFill>
                  <a:schemeClr val="accent2">
                    <a:lumMod val="75000"/>
                  </a:schemeClr>
                </a:solidFill>
              </a:rPr>
              <a:t>Hän</a:t>
            </a:r>
            <a:r>
              <a:rPr lang="de-DE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accent2">
                    <a:lumMod val="75000"/>
                  </a:schemeClr>
                </a:solidFill>
              </a:rPr>
              <a:t>diä</a:t>
            </a:r>
            <a:r>
              <a:rPr lang="de-DE" sz="2800" dirty="0">
                <a:solidFill>
                  <a:schemeClr val="accent2">
                    <a:lumMod val="75000"/>
                  </a:schemeClr>
                </a:solidFill>
              </a:rPr>
              <a:t> etwa ä Abkürzung </a:t>
            </a:r>
            <a:r>
              <a:rPr lang="de-DE" sz="2800" dirty="0" err="1">
                <a:solidFill>
                  <a:schemeClr val="accent2">
                    <a:lumMod val="75000"/>
                  </a:schemeClr>
                </a:solidFill>
              </a:rPr>
              <a:t>gnumme</a:t>
            </a:r>
            <a:r>
              <a:rPr lang="de-DE" sz="2800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306" y="277629"/>
            <a:ext cx="2872395" cy="359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16" y="577970"/>
            <a:ext cx="4544456" cy="6059277"/>
          </a:xfrm>
        </p:spPr>
      </p:pic>
      <p:sp>
        <p:nvSpPr>
          <p:cNvPr id="7" name="Wolkenförmige Legende 6"/>
          <p:cNvSpPr/>
          <p:nvPr/>
        </p:nvSpPr>
        <p:spPr>
          <a:xfrm>
            <a:off x="4846272" y="86264"/>
            <a:ext cx="5919494" cy="5492630"/>
          </a:xfrm>
          <a:prstGeom prst="cloudCallout">
            <a:avLst>
              <a:gd name="adj1" fmla="val -71370"/>
              <a:gd name="adj2" fmla="val -544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1"/>
                </a:solidFill>
              </a:rPr>
              <a:t>Mann, des war echt </a:t>
            </a:r>
            <a:r>
              <a:rPr lang="de-DE" sz="3600" dirty="0" err="1">
                <a:solidFill>
                  <a:schemeClr val="tx1"/>
                </a:solidFill>
              </a:rPr>
              <a:t>astrengend</a:t>
            </a:r>
            <a:r>
              <a:rPr lang="de-DE" sz="3600" dirty="0">
                <a:solidFill>
                  <a:schemeClr val="tx1"/>
                </a:solidFill>
              </a:rPr>
              <a:t>. </a:t>
            </a:r>
            <a:r>
              <a:rPr lang="de-DE" sz="3600" dirty="0" err="1">
                <a:solidFill>
                  <a:schemeClr val="tx1"/>
                </a:solidFill>
              </a:rPr>
              <a:t>Debi</a:t>
            </a:r>
            <a:r>
              <a:rPr lang="de-DE" sz="3600" dirty="0">
                <a:solidFill>
                  <a:schemeClr val="tx1"/>
                </a:solidFill>
              </a:rPr>
              <a:t> </a:t>
            </a:r>
            <a:r>
              <a:rPr lang="de-DE" sz="3600" dirty="0" err="1">
                <a:solidFill>
                  <a:schemeClr val="tx1"/>
                </a:solidFill>
              </a:rPr>
              <a:t>hän</a:t>
            </a:r>
            <a:r>
              <a:rPr lang="de-DE" sz="3600" dirty="0">
                <a:solidFill>
                  <a:schemeClr val="tx1"/>
                </a:solidFill>
              </a:rPr>
              <a:t> mir doch bim Volley-Ball-spiele an Fronleichnam </a:t>
            </a:r>
            <a:r>
              <a:rPr lang="de-DE" sz="3600" dirty="0" err="1">
                <a:solidFill>
                  <a:schemeClr val="tx1"/>
                </a:solidFill>
              </a:rPr>
              <a:t>soooo</a:t>
            </a:r>
            <a:r>
              <a:rPr lang="de-DE" sz="3600" dirty="0">
                <a:solidFill>
                  <a:schemeClr val="tx1"/>
                </a:solidFill>
              </a:rPr>
              <a:t> trainiert.</a:t>
            </a:r>
          </a:p>
        </p:txBody>
      </p:sp>
    </p:spTree>
    <p:extLst>
      <p:ext uri="{BB962C8B-B14F-4D97-AF65-F5344CB8AC3E}">
        <p14:creationId xmlns:p14="http://schemas.microsoft.com/office/powerpoint/2010/main" val="313166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Und schon </a:t>
            </a:r>
            <a:r>
              <a:rPr lang="de-DE" dirty="0" err="1"/>
              <a:t>faschd</a:t>
            </a:r>
            <a:r>
              <a:rPr lang="de-DE" dirty="0"/>
              <a:t> traditionell:</a:t>
            </a:r>
            <a:br>
              <a:rPr lang="de-DE" dirty="0"/>
            </a:br>
            <a:r>
              <a:rPr lang="de-DE" dirty="0" err="1"/>
              <a:t>s‘Speck</a:t>
            </a:r>
            <a:r>
              <a:rPr lang="de-DE" dirty="0"/>
              <a:t>-Vesper mit </a:t>
            </a:r>
            <a:r>
              <a:rPr lang="de-DE" dirty="0" err="1"/>
              <a:t>em</a:t>
            </a:r>
            <a:r>
              <a:rPr lang="de-DE" dirty="0"/>
              <a:t> </a:t>
            </a:r>
            <a:r>
              <a:rPr lang="de-DE" dirty="0" err="1"/>
              <a:t>Fässle</a:t>
            </a:r>
            <a:r>
              <a:rPr lang="de-DE" dirty="0"/>
              <a:t> Bier !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597" y="2260720"/>
            <a:ext cx="7539966" cy="4241231"/>
          </a:xfr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8264">
            <a:off x="8747814" y="1444596"/>
            <a:ext cx="2642294" cy="469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6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6345" y="5940724"/>
            <a:ext cx="8596668" cy="710242"/>
          </a:xfrm>
        </p:spPr>
        <p:txBody>
          <a:bodyPr/>
          <a:lstStyle/>
          <a:p>
            <a:r>
              <a:rPr lang="de-DE" dirty="0" err="1"/>
              <a:t>Wettelbrunn</a:t>
            </a:r>
            <a:r>
              <a:rPr lang="de-DE" dirty="0"/>
              <a:t> Juli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621" y="232915"/>
            <a:ext cx="5655470" cy="5538158"/>
          </a:xfrm>
          <a:ln w="57150">
            <a:solidFill>
              <a:srgbClr val="00B0F0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069" y="129556"/>
            <a:ext cx="3527575" cy="6271244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23961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90806" y="531962"/>
            <a:ext cx="4688296" cy="649857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Abkühlung in der Bar!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082" y="1377696"/>
            <a:ext cx="8537514" cy="4802352"/>
          </a:xfrm>
        </p:spPr>
      </p:pic>
    </p:spTree>
    <p:extLst>
      <p:ext uri="{BB962C8B-B14F-4D97-AF65-F5344CB8AC3E}">
        <p14:creationId xmlns:p14="http://schemas.microsoft.com/office/powerpoint/2010/main" val="160077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1908" y="3188898"/>
            <a:ext cx="3467819" cy="1564258"/>
          </a:xfrm>
        </p:spPr>
        <p:txBody>
          <a:bodyPr/>
          <a:lstStyle/>
          <a:p>
            <a:r>
              <a:rPr lang="de-DE" dirty="0"/>
              <a:t>Kurze Stärkung </a:t>
            </a:r>
            <a:r>
              <a:rPr lang="de-DE" dirty="0" err="1"/>
              <a:t>zwischedurch</a:t>
            </a:r>
            <a:r>
              <a:rPr lang="de-DE" dirty="0"/>
              <a:t>: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9727" y="375336"/>
            <a:ext cx="8256484" cy="5787460"/>
          </a:xfrm>
        </p:spPr>
      </p:pic>
      <p:pic>
        <p:nvPicPr>
          <p:cNvPr id="6" name="Picture 2" descr="Bildergebnis für Bild Gläser anstoss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2552" y="628702"/>
            <a:ext cx="1689877" cy="230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61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6422" y="221411"/>
            <a:ext cx="4584779" cy="710242"/>
          </a:xfrm>
        </p:spPr>
        <p:txBody>
          <a:bodyPr/>
          <a:lstStyle/>
          <a:p>
            <a:r>
              <a:rPr lang="de-DE" dirty="0" err="1">
                <a:solidFill>
                  <a:schemeClr val="tx1"/>
                </a:solidFill>
              </a:rPr>
              <a:t>S‘war</a:t>
            </a:r>
            <a:r>
              <a:rPr lang="de-DE" dirty="0">
                <a:solidFill>
                  <a:schemeClr val="tx1"/>
                </a:solidFill>
              </a:rPr>
              <a:t> ein heißer Tag!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9378" y="370936"/>
            <a:ext cx="2869732" cy="5101746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203" y="931653"/>
            <a:ext cx="3894056" cy="5520906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5013545" y="5769154"/>
            <a:ext cx="4579029" cy="79554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>
                <a:solidFill>
                  <a:schemeClr val="tx1"/>
                </a:solidFill>
              </a:rPr>
              <a:t>Des </a:t>
            </a:r>
            <a:r>
              <a:rPr lang="de-DE" dirty="0" err="1">
                <a:solidFill>
                  <a:schemeClr val="tx1"/>
                </a:solidFill>
              </a:rPr>
              <a:t>hät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durschd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gäh</a:t>
            </a:r>
            <a:r>
              <a:rPr lang="de-DE" dirty="0">
                <a:solidFill>
                  <a:schemeClr val="tx1"/>
                </a:solidFill>
              </a:rPr>
              <a:t>, gell!</a:t>
            </a:r>
          </a:p>
        </p:txBody>
      </p:sp>
    </p:spTree>
    <p:extLst>
      <p:ext uri="{BB962C8B-B14F-4D97-AF65-F5344CB8AC3E}">
        <p14:creationId xmlns:p14="http://schemas.microsoft.com/office/powerpoint/2010/main" val="143242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66" y="1296922"/>
            <a:ext cx="8383446" cy="4715689"/>
          </a:xfrm>
        </p:spPr>
      </p:pic>
      <p:sp>
        <p:nvSpPr>
          <p:cNvPr id="5" name="Ovale Legende 4"/>
          <p:cNvSpPr/>
          <p:nvPr/>
        </p:nvSpPr>
        <p:spPr>
          <a:xfrm>
            <a:off x="3623096" y="112144"/>
            <a:ext cx="5434640" cy="1940944"/>
          </a:xfrm>
          <a:prstGeom prst="wedgeEllipseCallout">
            <a:avLst>
              <a:gd name="adj1" fmla="val -45912"/>
              <a:gd name="adj2" fmla="val 593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chemeClr val="tx1"/>
                </a:solidFill>
              </a:rPr>
              <a:t>Voll cool, wenn </a:t>
            </a:r>
            <a:r>
              <a:rPr lang="de-DE" sz="2800" dirty="0" err="1">
                <a:solidFill>
                  <a:schemeClr val="tx1"/>
                </a:solidFill>
              </a:rPr>
              <a:t>ma</a:t>
            </a:r>
            <a:r>
              <a:rPr lang="de-DE" sz="2800" dirty="0">
                <a:solidFill>
                  <a:schemeClr val="tx1"/>
                </a:solidFill>
              </a:rPr>
              <a:t> mit de </a:t>
            </a:r>
            <a:r>
              <a:rPr lang="de-DE" sz="2800" dirty="0" err="1">
                <a:solidFill>
                  <a:schemeClr val="tx1"/>
                </a:solidFill>
              </a:rPr>
              <a:t>Trachtegruppe</a:t>
            </a:r>
            <a:r>
              <a:rPr lang="de-DE" sz="2800" dirty="0">
                <a:solidFill>
                  <a:schemeClr val="tx1"/>
                </a:solidFill>
              </a:rPr>
              <a:t> </a:t>
            </a:r>
            <a:r>
              <a:rPr lang="de-DE" sz="2800" dirty="0" err="1">
                <a:solidFill>
                  <a:schemeClr val="tx1"/>
                </a:solidFill>
              </a:rPr>
              <a:t>furt</a:t>
            </a:r>
            <a:r>
              <a:rPr lang="de-DE" sz="2800" dirty="0">
                <a:solidFill>
                  <a:schemeClr val="tx1"/>
                </a:solidFill>
              </a:rPr>
              <a:t> </a:t>
            </a:r>
            <a:r>
              <a:rPr lang="de-DE" sz="2800" dirty="0" err="1">
                <a:solidFill>
                  <a:schemeClr val="tx1"/>
                </a:solidFill>
              </a:rPr>
              <a:t>goht</a:t>
            </a:r>
            <a:r>
              <a:rPr lang="de-DE" sz="2800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6722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2775" y="281796"/>
            <a:ext cx="2954387" cy="796506"/>
          </a:xfrm>
        </p:spPr>
        <p:txBody>
          <a:bodyPr/>
          <a:lstStyle/>
          <a:p>
            <a:r>
              <a:rPr lang="de-DE" dirty="0" err="1"/>
              <a:t>Schee</a:t>
            </a:r>
            <a:r>
              <a:rPr lang="de-DE" dirty="0"/>
              <a:t>, war‘s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7522" y="1155940"/>
            <a:ext cx="2921119" cy="5193102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5954" y="1155940"/>
            <a:ext cx="2921120" cy="5193102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504437" y="281796"/>
            <a:ext cx="4444153" cy="7965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/>
              <a:t>… </a:t>
            </a:r>
            <a:r>
              <a:rPr lang="de-DE" dirty="0" err="1"/>
              <a:t>un</a:t>
            </a:r>
            <a:r>
              <a:rPr lang="de-DE" dirty="0"/>
              <a:t> jetzt ab, heim!</a:t>
            </a:r>
          </a:p>
        </p:txBody>
      </p:sp>
    </p:spTree>
    <p:extLst>
      <p:ext uri="{BB962C8B-B14F-4D97-AF65-F5344CB8AC3E}">
        <p14:creationId xmlns:p14="http://schemas.microsoft.com/office/powerpoint/2010/main" val="318145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263266" y="368060"/>
            <a:ext cx="9139526" cy="658483"/>
          </a:xfrm>
        </p:spPr>
        <p:txBody>
          <a:bodyPr>
            <a:normAutofit/>
          </a:bodyPr>
          <a:lstStyle/>
          <a:p>
            <a:r>
              <a:rPr lang="de-DE" dirty="0"/>
              <a:t>3 spannende Tag im Zeltlager mit de </a:t>
            </a:r>
            <a:r>
              <a:rPr lang="de-DE" dirty="0" err="1"/>
              <a:t>Trakis</a:t>
            </a:r>
            <a:r>
              <a:rPr lang="de-DE" dirty="0"/>
              <a:t> </a:t>
            </a:r>
          </a:p>
        </p:txBody>
      </p:sp>
      <p:pic>
        <p:nvPicPr>
          <p:cNvPr id="9" name="Inhaltsplatzhalter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287" y="1194430"/>
            <a:ext cx="6900332" cy="388143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422" y="3311226"/>
            <a:ext cx="6274279" cy="352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6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174" y="618226"/>
            <a:ext cx="9237292" cy="5195977"/>
          </a:xfrm>
        </p:spPr>
      </p:pic>
      <p:sp>
        <p:nvSpPr>
          <p:cNvPr id="9" name="Explosion 2 8"/>
          <p:cNvSpPr/>
          <p:nvPr/>
        </p:nvSpPr>
        <p:spPr>
          <a:xfrm>
            <a:off x="138024" y="4054415"/>
            <a:ext cx="5400134" cy="2803585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chemeClr val="tx1"/>
                </a:solidFill>
              </a:rPr>
              <a:t>Danke für die </a:t>
            </a:r>
            <a:r>
              <a:rPr lang="de-DE" sz="2800" dirty="0" err="1">
                <a:solidFill>
                  <a:schemeClr val="tx1"/>
                </a:solidFill>
              </a:rPr>
              <a:t>T-shirts</a:t>
            </a:r>
            <a:r>
              <a:rPr lang="de-DE" sz="2800" dirty="0">
                <a:solidFill>
                  <a:schemeClr val="tx1"/>
                </a:solidFill>
              </a:rPr>
              <a:t>, </a:t>
            </a:r>
            <a:r>
              <a:rPr lang="de-DE" sz="2800" dirty="0" err="1">
                <a:solidFill>
                  <a:schemeClr val="tx1"/>
                </a:solidFill>
              </a:rPr>
              <a:t>Fränzle</a:t>
            </a:r>
            <a:r>
              <a:rPr lang="de-DE" sz="2800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8812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2408" y="1217761"/>
            <a:ext cx="3713511" cy="1408983"/>
          </a:xfrm>
        </p:spPr>
        <p:txBody>
          <a:bodyPr>
            <a:normAutofit/>
          </a:bodyPr>
          <a:lstStyle/>
          <a:p>
            <a:r>
              <a:rPr lang="de-DE" dirty="0" err="1"/>
              <a:t>Uftritt</a:t>
            </a:r>
            <a:r>
              <a:rPr lang="de-DE" dirty="0"/>
              <a:t> vor </a:t>
            </a:r>
            <a:r>
              <a:rPr lang="de-DE" dirty="0" err="1"/>
              <a:t>em</a:t>
            </a:r>
            <a:r>
              <a:rPr lang="de-DE" dirty="0"/>
              <a:t> Pfarrhof im Juli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5919" y="230037"/>
            <a:ext cx="7483895" cy="4209691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250" y="3614467"/>
            <a:ext cx="5777100" cy="304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1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17388" y="3099310"/>
            <a:ext cx="5080958" cy="1869506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Tatkräftige Unterstützung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vu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is‘rem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 Gründungsmitglied</a:t>
            </a:r>
            <a:br>
              <a:rPr lang="de-DE" dirty="0"/>
            </a:b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158" y="521778"/>
            <a:ext cx="4979207" cy="5925692"/>
          </a:xfrm>
        </p:spPr>
      </p:pic>
    </p:spTree>
    <p:extLst>
      <p:ext uri="{BB962C8B-B14F-4D97-AF65-F5344CB8AC3E}">
        <p14:creationId xmlns:p14="http://schemas.microsoft.com/office/powerpoint/2010/main" val="259684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1" y="1825925"/>
            <a:ext cx="5041979" cy="2521789"/>
          </a:xfrm>
        </p:spPr>
        <p:txBody>
          <a:bodyPr>
            <a:normAutofit/>
          </a:bodyPr>
          <a:lstStyle/>
          <a:p>
            <a:r>
              <a:rPr lang="de-DE" dirty="0"/>
              <a:t>Mentale Unterstützung durch </a:t>
            </a:r>
            <a:r>
              <a:rPr lang="de-DE" dirty="0" err="1"/>
              <a:t>iser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langjähriges Mitglied – grad frisch operiert!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5140" y="383546"/>
            <a:ext cx="3490403" cy="6205162"/>
          </a:xfrm>
        </p:spPr>
      </p:pic>
    </p:spTree>
    <p:extLst>
      <p:ext uri="{BB962C8B-B14F-4D97-AF65-F5344CB8AC3E}">
        <p14:creationId xmlns:p14="http://schemas.microsoft.com/office/powerpoint/2010/main" val="256666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685" y="428445"/>
            <a:ext cx="8596668" cy="727495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Und </a:t>
            </a:r>
            <a:r>
              <a:rPr lang="de-DE" dirty="0" err="1"/>
              <a:t>doh</a:t>
            </a:r>
            <a:r>
              <a:rPr lang="de-DE" dirty="0"/>
              <a:t> die „Notlösung“ </a:t>
            </a:r>
            <a:r>
              <a:rPr lang="de-DE" dirty="0" err="1"/>
              <a:t>vu</a:t>
            </a:r>
            <a:r>
              <a:rPr lang="de-DE" dirty="0"/>
              <a:t> de Hanna!</a:t>
            </a:r>
            <a:br>
              <a:rPr lang="de-DE" dirty="0"/>
            </a:b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280" y="1457049"/>
            <a:ext cx="8135732" cy="4576350"/>
          </a:xfrm>
        </p:spPr>
      </p:pic>
    </p:spTree>
    <p:extLst>
      <p:ext uri="{BB962C8B-B14F-4D97-AF65-F5344CB8AC3E}">
        <p14:creationId xmlns:p14="http://schemas.microsoft.com/office/powerpoint/2010/main" val="7587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3433" y="4916097"/>
            <a:ext cx="4567525" cy="1329428"/>
          </a:xfrm>
        </p:spPr>
        <p:txBody>
          <a:bodyPr/>
          <a:lstStyle/>
          <a:p>
            <a:pPr algn="ctr"/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Volley-Ball statt Prob mit de Jugend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12" y="448574"/>
            <a:ext cx="6467619" cy="3638036"/>
          </a:xfr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9844" y="2984740"/>
            <a:ext cx="6380670" cy="3589127"/>
          </a:xfrm>
          <a:prstGeom prst="rect">
            <a:avLst/>
          </a:prstGeom>
        </p:spPr>
      </p:pic>
      <p:sp>
        <p:nvSpPr>
          <p:cNvPr id="9" name="AutoShape 2" descr="Bildergebnis für Bild Volleyball"/>
          <p:cNvSpPr>
            <a:spLocks noChangeAspect="1" noChangeArrowheads="1"/>
          </p:cNvSpPr>
          <p:nvPr/>
        </p:nvSpPr>
        <p:spPr bwMode="auto">
          <a:xfrm>
            <a:off x="7098108" y="1259456"/>
            <a:ext cx="1526871" cy="152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2" name="AutoShape 6" descr="Bildergebnis für Bild Volleybal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3" name="AutoShape 8" descr="Bildergebnis für Bild Volleybal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4" name="AutoShape 10" descr="Bildergebnis für Bild Volleyball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5" name="AutoShape 12" descr="Bildergebnis für Bild Volleyball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6" name="AutoShape 14" descr="Bildergebnis für Bild Volleyball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7" name="AutoShape 16" descr="Bildergebnis für Bild Volleyball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8" name="AutoShape 18" descr="Bildergebnis für Bild Volleyball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9" name="AutoShape 20" descr="Bildergebnis für Bild Volleyball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1777" y="890094"/>
            <a:ext cx="1330295" cy="133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0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0519" y="176936"/>
            <a:ext cx="8596668" cy="625321"/>
          </a:xfrm>
        </p:spPr>
        <p:txBody>
          <a:bodyPr>
            <a:normAutofit fontScale="90000"/>
          </a:bodyPr>
          <a:lstStyle/>
          <a:p>
            <a:r>
              <a:rPr lang="de-DE" dirty="0"/>
              <a:t>Und dann: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174" y="489596"/>
            <a:ext cx="5384014" cy="4147295"/>
          </a:xfr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518" y="2743200"/>
            <a:ext cx="5991761" cy="3656944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280519" y="873739"/>
            <a:ext cx="5303647" cy="60097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 err="1"/>
              <a:t>Nei</a:t>
            </a:r>
            <a:r>
              <a:rPr lang="de-DE" dirty="0"/>
              <a:t>, </a:t>
            </a:r>
            <a:r>
              <a:rPr lang="de-DE" dirty="0" err="1"/>
              <a:t>diä</a:t>
            </a:r>
            <a:r>
              <a:rPr lang="de-DE" dirty="0"/>
              <a:t> zwei schmuse </a:t>
            </a:r>
            <a:r>
              <a:rPr lang="de-DE" dirty="0" err="1"/>
              <a:t>it</a:t>
            </a:r>
            <a:r>
              <a:rPr lang="de-DE" dirty="0"/>
              <a:t> …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280518" y="1676863"/>
            <a:ext cx="5303647" cy="60097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/>
              <a:t>… </a:t>
            </a:r>
            <a:r>
              <a:rPr lang="de-DE" dirty="0" err="1"/>
              <a:t>diä</a:t>
            </a:r>
            <a:r>
              <a:rPr lang="de-DE" dirty="0"/>
              <a:t> zwei </a:t>
            </a:r>
            <a:r>
              <a:rPr lang="de-DE" dirty="0" err="1"/>
              <a:t>häts</a:t>
            </a:r>
            <a:r>
              <a:rPr lang="de-DE" dirty="0"/>
              <a:t> zerlegt!</a:t>
            </a:r>
          </a:p>
        </p:txBody>
      </p:sp>
      <p:sp>
        <p:nvSpPr>
          <p:cNvPr id="8" name="Explosion 1 7"/>
          <p:cNvSpPr/>
          <p:nvPr/>
        </p:nvSpPr>
        <p:spPr>
          <a:xfrm rot="1493575">
            <a:off x="3656418" y="3360631"/>
            <a:ext cx="2329132" cy="1346470"/>
          </a:xfrm>
          <a:prstGeom prst="irregularSeal1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 b="1" dirty="0">
                <a:solidFill>
                  <a:schemeClr val="accent1">
                    <a:lumMod val="75000"/>
                  </a:schemeClr>
                </a:solidFill>
              </a:rPr>
              <a:t>Aua!</a:t>
            </a:r>
          </a:p>
        </p:txBody>
      </p:sp>
    </p:spTree>
    <p:extLst>
      <p:ext uri="{BB962C8B-B14F-4D97-AF65-F5344CB8AC3E}">
        <p14:creationId xmlns:p14="http://schemas.microsoft.com/office/powerpoint/2010/main" val="388411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Vroni‘s</a:t>
            </a:r>
            <a:r>
              <a:rPr lang="de-DE" dirty="0"/>
              <a:t> </a:t>
            </a:r>
            <a:r>
              <a:rPr lang="de-DE" dirty="0" err="1"/>
              <a:t>ledschde</a:t>
            </a:r>
            <a:r>
              <a:rPr lang="de-DE" dirty="0"/>
              <a:t> Prob bi de Kinder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67488">
            <a:off x="611020" y="1751622"/>
            <a:ext cx="4573198" cy="4573198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3233">
            <a:off x="7075215" y="1586039"/>
            <a:ext cx="3448644" cy="490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6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0247" y="5216105"/>
            <a:ext cx="8596668" cy="1320800"/>
          </a:xfrm>
        </p:spPr>
        <p:txBody>
          <a:bodyPr/>
          <a:lstStyle/>
          <a:p>
            <a:r>
              <a:rPr lang="de-DE" sz="3200" dirty="0">
                <a:solidFill>
                  <a:srgbClr val="0070C0"/>
                </a:solidFill>
              </a:rPr>
              <a:t>Im August</a:t>
            </a:r>
            <a:br>
              <a:rPr lang="de-DE" dirty="0"/>
            </a:br>
            <a:r>
              <a:rPr lang="de-DE" dirty="0" err="1"/>
              <a:t>Städtlefeschd</a:t>
            </a:r>
            <a:r>
              <a:rPr lang="de-DE" dirty="0"/>
              <a:t> </a:t>
            </a:r>
            <a:r>
              <a:rPr lang="de-DE" dirty="0" err="1"/>
              <a:t>Löffinge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4979" y="309939"/>
            <a:ext cx="8173307" cy="4593399"/>
          </a:xfrm>
        </p:spPr>
      </p:pic>
      <p:sp>
        <p:nvSpPr>
          <p:cNvPr id="5" name="Ellipse 4"/>
          <p:cNvSpPr/>
          <p:nvPr/>
        </p:nvSpPr>
        <p:spPr>
          <a:xfrm rot="20473910">
            <a:off x="6495959" y="3941846"/>
            <a:ext cx="4376293" cy="2087784"/>
          </a:xfrm>
          <a:prstGeom prst="ellipse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chemeClr val="tx1"/>
                </a:solidFill>
              </a:rPr>
              <a:t>Umzug laufe </a:t>
            </a:r>
            <a:r>
              <a:rPr lang="de-DE" sz="2800" dirty="0" err="1">
                <a:solidFill>
                  <a:schemeClr val="tx1"/>
                </a:solidFill>
              </a:rPr>
              <a:t>git</a:t>
            </a:r>
            <a:r>
              <a:rPr lang="de-DE" sz="2800" dirty="0">
                <a:solidFill>
                  <a:schemeClr val="tx1"/>
                </a:solidFill>
              </a:rPr>
              <a:t> </a:t>
            </a:r>
            <a:r>
              <a:rPr lang="de-DE" sz="2800" dirty="0" err="1">
                <a:solidFill>
                  <a:schemeClr val="tx1"/>
                </a:solidFill>
              </a:rPr>
              <a:t>durscht</a:t>
            </a:r>
            <a:endParaRPr lang="de-DE" sz="2800" dirty="0">
              <a:solidFill>
                <a:schemeClr val="tx1"/>
              </a:solidFill>
            </a:endParaRPr>
          </a:p>
          <a:p>
            <a:pPr algn="ctr"/>
            <a:r>
              <a:rPr lang="de-DE" sz="2800" dirty="0">
                <a:solidFill>
                  <a:schemeClr val="tx1"/>
                </a:solidFill>
              </a:rPr>
              <a:t>Man sieht‘s </a:t>
            </a:r>
            <a:r>
              <a:rPr lang="de-DE" sz="2800" dirty="0" err="1">
                <a:solidFill>
                  <a:schemeClr val="tx1"/>
                </a:solidFill>
              </a:rPr>
              <a:t>denne</a:t>
            </a:r>
            <a:r>
              <a:rPr lang="de-DE" sz="2800" dirty="0">
                <a:solidFill>
                  <a:schemeClr val="tx1"/>
                </a:solidFill>
              </a:rPr>
              <a:t> </a:t>
            </a:r>
            <a:r>
              <a:rPr lang="de-DE" sz="2800" dirty="0" err="1">
                <a:solidFill>
                  <a:schemeClr val="tx1"/>
                </a:solidFill>
              </a:rPr>
              <a:t>schu</a:t>
            </a:r>
            <a:r>
              <a:rPr lang="de-DE" sz="2800" dirty="0">
                <a:solidFill>
                  <a:schemeClr val="tx1"/>
                </a:solidFill>
              </a:rPr>
              <a:t> a </a:t>
            </a:r>
            <a:r>
              <a:rPr lang="de-DE" sz="2800" dirty="0">
                <a:solidFill>
                  <a:schemeClr val="tx1"/>
                </a:solidFill>
                <a:sym typeface="Wingdings" panose="05000000000000000000" pitchFamily="2" charset="2"/>
              </a:rPr>
              <a:t>!</a:t>
            </a:r>
            <a:endParaRPr lang="de-DE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10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3817" y="247291"/>
            <a:ext cx="8596668" cy="580845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Mol schnell nu für ä Bild posiere und dann…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446" y="1144359"/>
            <a:ext cx="8572391" cy="5363494"/>
          </a:xfrm>
          <a:ln w="76200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6604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6398" y="801034"/>
            <a:ext cx="5102364" cy="1115683"/>
          </a:xfrm>
        </p:spPr>
        <p:txBody>
          <a:bodyPr>
            <a:noAutofit/>
          </a:bodyPr>
          <a:lstStyle/>
          <a:p>
            <a:r>
              <a:rPr lang="de-DE" sz="5400" dirty="0"/>
              <a:t>… ab in </a:t>
            </a:r>
            <a:r>
              <a:rPr lang="de-DE" sz="5400" dirty="0" err="1"/>
              <a:t>d‘Bar</a:t>
            </a:r>
            <a:r>
              <a:rPr lang="de-DE" sz="5400" dirty="0"/>
              <a:t> !!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598" y="163610"/>
            <a:ext cx="5403476" cy="3050602"/>
          </a:xfr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49690">
            <a:off x="7465235" y="3732266"/>
            <a:ext cx="2412202" cy="2556049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96" y="2554141"/>
            <a:ext cx="6143838" cy="407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0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67779" y="5863086"/>
            <a:ext cx="6154786" cy="667109"/>
          </a:xfrm>
        </p:spPr>
        <p:txBody>
          <a:bodyPr/>
          <a:lstStyle/>
          <a:p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Kreistrachtenfest in Breisach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999" y="351990"/>
            <a:ext cx="6629744" cy="5175478"/>
          </a:xfrm>
          <a:ln w="5715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3" name="Wolkenförmige Legende 2"/>
          <p:cNvSpPr/>
          <p:nvPr/>
        </p:nvSpPr>
        <p:spPr>
          <a:xfrm>
            <a:off x="4873925" y="3974307"/>
            <a:ext cx="4088921" cy="1802921"/>
          </a:xfrm>
          <a:prstGeom prst="cloudCallout">
            <a:avLst>
              <a:gd name="adj1" fmla="val -48892"/>
              <a:gd name="adj2" fmla="val -418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accent2">
                    <a:lumMod val="75000"/>
                  </a:schemeClr>
                </a:solidFill>
              </a:rPr>
              <a:t>Bin ich jetzt </a:t>
            </a:r>
            <a:r>
              <a:rPr lang="de-DE" sz="2400" dirty="0" err="1">
                <a:solidFill>
                  <a:schemeClr val="accent2">
                    <a:lumMod val="75000"/>
                  </a:schemeClr>
                </a:solidFill>
              </a:rPr>
              <a:t>z‘schnell</a:t>
            </a:r>
            <a:r>
              <a:rPr lang="de-DE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2">
                    <a:lumMod val="75000"/>
                  </a:schemeClr>
                </a:solidFill>
              </a:rPr>
              <a:t>glaufe</a:t>
            </a:r>
            <a:r>
              <a:rPr lang="de-DE" sz="2400" dirty="0">
                <a:solidFill>
                  <a:schemeClr val="accent2">
                    <a:lumMod val="75000"/>
                  </a:schemeClr>
                </a:solidFill>
              </a:rPr>
              <a:t>, dass es blitzt </a:t>
            </a:r>
            <a:r>
              <a:rPr lang="de-DE" sz="2400" dirty="0" err="1">
                <a:solidFill>
                  <a:schemeClr val="accent2">
                    <a:lumMod val="75000"/>
                  </a:schemeClr>
                </a:solidFill>
              </a:rPr>
              <a:t>hät</a:t>
            </a:r>
            <a:r>
              <a:rPr lang="de-DE" sz="2400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9044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Mit Jugend und </a:t>
            </a:r>
            <a:r>
              <a:rPr lang="de-DE" dirty="0" err="1"/>
              <a:t>Trakis</a:t>
            </a:r>
            <a:r>
              <a:rPr lang="de-DE" dirty="0"/>
              <a:t>: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080" y="1930400"/>
            <a:ext cx="6900332" cy="3881437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2337" y="748131"/>
            <a:ext cx="4045677" cy="506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7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991" y="426431"/>
            <a:ext cx="4429504" cy="1229841"/>
          </a:xfrm>
        </p:spPr>
        <p:txBody>
          <a:bodyPr>
            <a:normAutofit/>
          </a:bodyPr>
          <a:lstStyle/>
          <a:p>
            <a:r>
              <a:rPr lang="de-DE" sz="3200" dirty="0"/>
              <a:t>Mir </a:t>
            </a:r>
            <a:r>
              <a:rPr lang="de-DE" sz="3200" dirty="0" err="1"/>
              <a:t>hän</a:t>
            </a:r>
            <a:r>
              <a:rPr lang="de-DE" sz="3200" dirty="0"/>
              <a:t> ä  Rebe als Gastgeschenk </a:t>
            </a:r>
            <a:r>
              <a:rPr lang="de-DE" sz="3200" dirty="0" err="1"/>
              <a:t>krieägt</a:t>
            </a:r>
            <a:r>
              <a:rPr lang="de-DE" sz="3200" dirty="0"/>
              <a:t>!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2512">
            <a:off x="5427374" y="399495"/>
            <a:ext cx="6254721" cy="3518279"/>
          </a:xfr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66386">
            <a:off x="309691" y="2685055"/>
            <a:ext cx="6421739" cy="3612228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7327531" y="4587158"/>
            <a:ext cx="4429504" cy="15672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e-DE" sz="3200" dirty="0">
                <a:solidFill>
                  <a:schemeClr val="accent2">
                    <a:lumMod val="50000"/>
                  </a:schemeClr>
                </a:solidFill>
              </a:rPr>
              <a:t>Und </a:t>
            </a:r>
            <a:r>
              <a:rPr lang="de-DE" sz="3200" dirty="0" err="1">
                <a:solidFill>
                  <a:schemeClr val="accent2">
                    <a:lumMod val="50000"/>
                  </a:schemeClr>
                </a:solidFill>
              </a:rPr>
              <a:t>d‘Vroni</a:t>
            </a:r>
            <a:r>
              <a:rPr lang="de-DE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de-DE" sz="3200" dirty="0">
                <a:solidFill>
                  <a:schemeClr val="accent2">
                    <a:lumMod val="50000"/>
                  </a:schemeClr>
                </a:solidFill>
              </a:rPr>
              <a:t>ä </a:t>
            </a:r>
            <a:r>
              <a:rPr lang="de-DE" sz="3200" dirty="0" err="1">
                <a:solidFill>
                  <a:schemeClr val="accent2">
                    <a:lumMod val="50000"/>
                  </a:schemeClr>
                </a:solidFill>
              </a:rPr>
              <a:t>Fachgeschpärch</a:t>
            </a:r>
            <a:r>
              <a:rPr lang="de-DE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de-DE" sz="3200" dirty="0">
                <a:solidFill>
                  <a:schemeClr val="accent2">
                    <a:lumMod val="50000"/>
                  </a:schemeClr>
                </a:solidFill>
              </a:rPr>
              <a:t>mit </a:t>
            </a:r>
            <a:r>
              <a:rPr lang="de-DE" sz="3200" dirty="0" err="1">
                <a:solidFill>
                  <a:schemeClr val="accent2">
                    <a:lumMod val="50000"/>
                  </a:schemeClr>
                </a:solidFill>
              </a:rPr>
              <a:t>em</a:t>
            </a:r>
            <a:r>
              <a:rPr lang="de-DE" sz="3200" dirty="0">
                <a:solidFill>
                  <a:schemeClr val="accent2">
                    <a:lumMod val="50000"/>
                  </a:schemeClr>
                </a:solidFill>
              </a:rPr>
              <a:t> echte Winzer!</a:t>
            </a:r>
          </a:p>
        </p:txBody>
      </p:sp>
    </p:spTree>
    <p:extLst>
      <p:ext uri="{BB962C8B-B14F-4D97-AF65-F5344CB8AC3E}">
        <p14:creationId xmlns:p14="http://schemas.microsoft.com/office/powerpoint/2010/main" val="374936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 nach Marbach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86326">
            <a:off x="6985120" y="596562"/>
            <a:ext cx="4436253" cy="2892045"/>
          </a:xfrm>
        </p:spPr>
      </p:pic>
      <p:pic>
        <p:nvPicPr>
          <p:cNvPr id="5" name="Inhaltsplatzhalter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96" y="1556739"/>
            <a:ext cx="6906471" cy="3881437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933916" y="5911969"/>
            <a:ext cx="4285730" cy="62685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 err="1"/>
              <a:t>Erschd</a:t>
            </a:r>
            <a:r>
              <a:rPr lang="de-DE" dirty="0"/>
              <a:t> Zuschauer …</a:t>
            </a:r>
          </a:p>
        </p:txBody>
      </p:sp>
    </p:spTree>
    <p:extLst>
      <p:ext uri="{BB962C8B-B14F-4D97-AF65-F5344CB8AC3E}">
        <p14:creationId xmlns:p14="http://schemas.microsoft.com/office/powerpoint/2010/main" val="237624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56299" y="5686904"/>
            <a:ext cx="5093738" cy="744747"/>
          </a:xfrm>
        </p:spPr>
        <p:txBody>
          <a:bodyPr/>
          <a:lstStyle/>
          <a:p>
            <a:r>
              <a:rPr lang="de-DE" dirty="0"/>
              <a:t>… dann aber Mitte drin!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692" y="412801"/>
            <a:ext cx="9018696" cy="5068508"/>
          </a:xfrm>
        </p:spPr>
      </p:pic>
    </p:spTree>
    <p:extLst>
      <p:ext uri="{BB962C8B-B14F-4D97-AF65-F5344CB8AC3E}">
        <p14:creationId xmlns:p14="http://schemas.microsoft.com/office/powerpoint/2010/main" val="243182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47166" y="393940"/>
            <a:ext cx="6127451" cy="1227826"/>
          </a:xfrm>
        </p:spPr>
        <p:txBody>
          <a:bodyPr>
            <a:normAutofit fontScale="90000"/>
          </a:bodyPr>
          <a:lstStyle/>
          <a:p>
            <a:r>
              <a:rPr lang="de-DE" dirty="0"/>
              <a:t>Als Belohnung </a:t>
            </a:r>
            <a:r>
              <a:rPr lang="de-DE" dirty="0" err="1"/>
              <a:t>hän</a:t>
            </a:r>
            <a:r>
              <a:rPr lang="de-DE" dirty="0"/>
              <a:t> </a:t>
            </a:r>
            <a:r>
              <a:rPr lang="de-DE" dirty="0" err="1"/>
              <a:t>mer</a:t>
            </a:r>
            <a:r>
              <a:rPr lang="de-DE" dirty="0"/>
              <a:t> dann für jeden </a:t>
            </a:r>
            <a:r>
              <a:rPr lang="de-DE" dirty="0" err="1"/>
              <a:t>ebbis</a:t>
            </a:r>
            <a:r>
              <a:rPr lang="de-DE" dirty="0"/>
              <a:t> passendes </a:t>
            </a:r>
            <a:r>
              <a:rPr lang="de-DE" dirty="0" err="1"/>
              <a:t>gfunde</a:t>
            </a:r>
            <a:r>
              <a:rPr lang="de-DE" dirty="0"/>
              <a:t>: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4707" y="1939471"/>
            <a:ext cx="4639820" cy="4142152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652" y="1939471"/>
            <a:ext cx="5169372" cy="4142152"/>
          </a:xfrm>
          <a:prstGeom prst="rect">
            <a:avLst/>
          </a:prstGeom>
        </p:spPr>
      </p:pic>
      <p:sp>
        <p:nvSpPr>
          <p:cNvPr id="3" name="Welle 2"/>
          <p:cNvSpPr/>
          <p:nvPr/>
        </p:nvSpPr>
        <p:spPr>
          <a:xfrm>
            <a:off x="3347049" y="5749506"/>
            <a:ext cx="1975449" cy="79510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/>
              <a:t>Schleck und ..</a:t>
            </a:r>
          </a:p>
        </p:txBody>
      </p:sp>
      <p:sp>
        <p:nvSpPr>
          <p:cNvPr id="6" name="Welle 5"/>
          <p:cNvSpPr/>
          <p:nvPr/>
        </p:nvSpPr>
        <p:spPr>
          <a:xfrm>
            <a:off x="6049060" y="5749506"/>
            <a:ext cx="2189166" cy="78069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/>
              <a:t>… gluck, gluck!</a:t>
            </a:r>
          </a:p>
        </p:txBody>
      </p:sp>
    </p:spTree>
    <p:extLst>
      <p:ext uri="{BB962C8B-B14F-4D97-AF65-F5344CB8AC3E}">
        <p14:creationId xmlns:p14="http://schemas.microsoft.com/office/powerpoint/2010/main" val="255453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2254" y="5986732"/>
            <a:ext cx="5582726" cy="750498"/>
          </a:xfrm>
        </p:spPr>
        <p:txBody>
          <a:bodyPr/>
          <a:lstStyle/>
          <a:p>
            <a:r>
              <a:rPr lang="de-DE" dirty="0"/>
              <a:t>Aber Spaß </a:t>
            </a:r>
            <a:r>
              <a:rPr lang="de-DE" dirty="0" err="1"/>
              <a:t>häts</a:t>
            </a:r>
            <a:r>
              <a:rPr lang="de-DE" dirty="0"/>
              <a:t> </a:t>
            </a:r>
            <a:r>
              <a:rPr lang="de-DE" dirty="0" err="1"/>
              <a:t>gmacht</a:t>
            </a:r>
            <a:r>
              <a:rPr lang="de-DE" dirty="0"/>
              <a:t>!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83028">
            <a:off x="406766" y="986952"/>
            <a:ext cx="4925725" cy="328712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94835">
            <a:off x="5522643" y="281836"/>
            <a:ext cx="2557831" cy="436496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8137" y="3319312"/>
            <a:ext cx="4726057" cy="3417918"/>
          </a:xfrm>
          <a:prstGeom prst="rect">
            <a:avLst/>
          </a:prstGeom>
        </p:spPr>
      </p:pic>
      <p:pic>
        <p:nvPicPr>
          <p:cNvPr id="3074" name="Picture 2" descr="Schlittschuh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6462" y="4530381"/>
            <a:ext cx="966604" cy="14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63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83771" y="241539"/>
            <a:ext cx="4938462" cy="1061049"/>
          </a:xfrm>
        </p:spPr>
        <p:txBody>
          <a:bodyPr>
            <a:normAutofit/>
          </a:bodyPr>
          <a:lstStyle/>
          <a:p>
            <a:r>
              <a:rPr lang="de-DE" sz="4400" dirty="0"/>
              <a:t>Fazit </a:t>
            </a:r>
            <a:r>
              <a:rPr lang="de-DE" sz="4400" dirty="0" err="1"/>
              <a:t>vu</a:t>
            </a:r>
            <a:r>
              <a:rPr lang="de-DE" sz="4400" dirty="0"/>
              <a:t> dem Dag: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6476" y="1224950"/>
            <a:ext cx="7999991" cy="4739437"/>
          </a:xfrm>
        </p:spPr>
      </p:pic>
    </p:spTree>
    <p:extLst>
      <p:ext uri="{BB962C8B-B14F-4D97-AF65-F5344CB8AC3E}">
        <p14:creationId xmlns:p14="http://schemas.microsoft.com/office/powerpoint/2010/main" val="222306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41623" y="971909"/>
            <a:ext cx="2628853" cy="2711570"/>
          </a:xfrm>
        </p:spPr>
        <p:txBody>
          <a:bodyPr>
            <a:normAutofit/>
          </a:bodyPr>
          <a:lstStyle/>
          <a:p>
            <a:pPr algn="ctr"/>
            <a:r>
              <a:rPr lang="de-DE" sz="4400" dirty="0"/>
              <a:t>Ausflug nach München 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58243">
            <a:off x="743467" y="493872"/>
            <a:ext cx="3785398" cy="4783690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6141" y="201283"/>
            <a:ext cx="3650311" cy="5840742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1105779" y="6042025"/>
            <a:ext cx="8596668" cy="63547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 err="1"/>
              <a:t>Zitvertrieb</a:t>
            </a:r>
            <a:r>
              <a:rPr lang="de-DE" dirty="0"/>
              <a:t> mit </a:t>
            </a:r>
            <a:r>
              <a:rPr lang="de-DE" dirty="0" err="1"/>
              <a:t>Cego</a:t>
            </a:r>
            <a:r>
              <a:rPr lang="de-DE" dirty="0"/>
              <a:t>, Bier </a:t>
            </a:r>
            <a:r>
              <a:rPr lang="de-DE" dirty="0" err="1"/>
              <a:t>un</a:t>
            </a:r>
            <a:r>
              <a:rPr lang="de-DE" dirty="0"/>
              <a:t> Sekt!</a:t>
            </a:r>
          </a:p>
        </p:txBody>
      </p:sp>
      <p:sp>
        <p:nvSpPr>
          <p:cNvPr id="3" name="Rechteck 2"/>
          <p:cNvSpPr/>
          <p:nvPr/>
        </p:nvSpPr>
        <p:spPr>
          <a:xfrm>
            <a:off x="8005313" y="1069676"/>
            <a:ext cx="879895" cy="17252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003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1297" y="204083"/>
            <a:ext cx="8596668" cy="1320800"/>
          </a:xfrm>
        </p:spPr>
        <p:txBody>
          <a:bodyPr/>
          <a:lstStyle/>
          <a:p>
            <a:pPr algn="r"/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Zum Frühstück </a:t>
            </a:r>
            <a:r>
              <a:rPr lang="de-DE" dirty="0" err="1">
                <a:solidFill>
                  <a:schemeClr val="accent2">
                    <a:lumMod val="50000"/>
                  </a:schemeClr>
                </a:solidFill>
              </a:rPr>
              <a:t>häts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 leckere,</a:t>
            </a:r>
            <a:br>
              <a:rPr lang="de-DE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frisch gebutterte </a:t>
            </a:r>
            <a:r>
              <a:rPr lang="de-DE" dirty="0" err="1">
                <a:solidFill>
                  <a:schemeClr val="accent2">
                    <a:lumMod val="50000"/>
                  </a:schemeClr>
                </a:solidFill>
              </a:rPr>
              <a:t>Laugebrezle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50000"/>
                  </a:schemeClr>
                </a:solidFill>
              </a:rPr>
              <a:t>gäh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!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83" y="2022565"/>
            <a:ext cx="8311970" cy="4671327"/>
          </a:xfrm>
        </p:spPr>
      </p:pic>
      <p:sp>
        <p:nvSpPr>
          <p:cNvPr id="6" name="Abgerundetes Rechteck 5"/>
          <p:cNvSpPr/>
          <p:nvPr/>
        </p:nvSpPr>
        <p:spPr>
          <a:xfrm rot="19827734">
            <a:off x="253706" y="818629"/>
            <a:ext cx="2970926" cy="18124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 err="1">
                <a:solidFill>
                  <a:schemeClr val="accent2">
                    <a:lumMod val="50000"/>
                  </a:schemeClr>
                </a:solidFill>
              </a:rPr>
              <a:t>Vum</a:t>
            </a:r>
            <a:r>
              <a:rPr lang="de-DE" sz="2800" dirty="0">
                <a:solidFill>
                  <a:schemeClr val="accent2">
                    <a:lumMod val="50000"/>
                  </a:schemeClr>
                </a:solidFill>
              </a:rPr>
              <a:t> Matze spendiert!</a:t>
            </a:r>
          </a:p>
          <a:p>
            <a:pPr algn="ctr"/>
            <a:r>
              <a:rPr lang="de-DE" sz="2800" dirty="0">
                <a:solidFill>
                  <a:schemeClr val="accent2">
                    <a:lumMod val="50000"/>
                  </a:schemeClr>
                </a:solidFill>
              </a:rPr>
              <a:t>Dank </a:t>
            </a:r>
            <a:r>
              <a:rPr lang="de-DE" sz="2800" dirty="0" err="1">
                <a:solidFill>
                  <a:schemeClr val="accent2">
                    <a:lumMod val="50000"/>
                  </a:schemeClr>
                </a:solidFill>
              </a:rPr>
              <a:t>scheee</a:t>
            </a:r>
            <a:r>
              <a:rPr lang="de-DE" sz="2800" dirty="0">
                <a:solidFill>
                  <a:schemeClr val="accent2">
                    <a:lumMod val="50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5448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 Bord-</a:t>
            </a:r>
            <a:r>
              <a:rPr lang="de-DE" dirty="0" err="1"/>
              <a:t>Bischtro</a:t>
            </a:r>
            <a:r>
              <a:rPr lang="de-DE" dirty="0"/>
              <a:t> </a:t>
            </a:r>
            <a:r>
              <a:rPr lang="de-DE" dirty="0" err="1"/>
              <a:t>ischs</a:t>
            </a:r>
            <a:r>
              <a:rPr lang="de-DE" dirty="0"/>
              <a:t> au </a:t>
            </a:r>
            <a:r>
              <a:rPr lang="de-DE" dirty="0" err="1"/>
              <a:t>mol</a:t>
            </a:r>
            <a:r>
              <a:rPr lang="de-DE" dirty="0"/>
              <a:t> eng </a:t>
            </a:r>
            <a:r>
              <a:rPr lang="de-DE" dirty="0" err="1"/>
              <a:t>worre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4" y="1343827"/>
            <a:ext cx="9257167" cy="5207157"/>
          </a:xfrm>
        </p:spPr>
      </p:pic>
      <p:sp>
        <p:nvSpPr>
          <p:cNvPr id="7" name="Wolkenförmige Legende 6"/>
          <p:cNvSpPr/>
          <p:nvPr/>
        </p:nvSpPr>
        <p:spPr>
          <a:xfrm>
            <a:off x="7904545" y="3321171"/>
            <a:ext cx="3603093" cy="2398144"/>
          </a:xfrm>
          <a:prstGeom prst="cloudCallout">
            <a:avLst>
              <a:gd name="adj1" fmla="val -44708"/>
              <a:gd name="adj2" fmla="val -58848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bg1"/>
                </a:solidFill>
              </a:rPr>
              <a:t>Was </a:t>
            </a:r>
            <a:r>
              <a:rPr lang="de-DE" sz="3600" dirty="0" err="1">
                <a:solidFill>
                  <a:schemeClr val="bg1"/>
                </a:solidFill>
              </a:rPr>
              <a:t>isch</a:t>
            </a:r>
            <a:r>
              <a:rPr lang="de-DE" sz="3600" dirty="0">
                <a:solidFill>
                  <a:schemeClr val="bg1"/>
                </a:solidFill>
              </a:rPr>
              <a:t> au des für en Verein?</a:t>
            </a:r>
          </a:p>
        </p:txBody>
      </p:sp>
    </p:spTree>
    <p:extLst>
      <p:ext uri="{BB962C8B-B14F-4D97-AF65-F5344CB8AC3E}">
        <p14:creationId xmlns:p14="http://schemas.microsoft.com/office/powerpoint/2010/main" val="385068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8222" y="299049"/>
            <a:ext cx="9075594" cy="805132"/>
          </a:xfrm>
        </p:spPr>
        <p:txBody>
          <a:bodyPr/>
          <a:lstStyle/>
          <a:p>
            <a:r>
              <a:rPr lang="de-DE" dirty="0" err="1"/>
              <a:t>s‘erschde</a:t>
            </a:r>
            <a:r>
              <a:rPr lang="de-DE" dirty="0"/>
              <a:t> Bier dann </a:t>
            </a:r>
            <a:r>
              <a:rPr lang="de-DE" dirty="0" err="1"/>
              <a:t>uf</a:t>
            </a:r>
            <a:r>
              <a:rPr lang="de-DE" dirty="0"/>
              <a:t> </a:t>
            </a:r>
            <a:r>
              <a:rPr lang="de-DE" dirty="0" err="1"/>
              <a:t>em</a:t>
            </a:r>
            <a:r>
              <a:rPr lang="de-DE" dirty="0"/>
              <a:t> </a:t>
            </a:r>
            <a:r>
              <a:rPr lang="de-DE" dirty="0" err="1"/>
              <a:t>Viktualie</a:t>
            </a:r>
            <a:r>
              <a:rPr lang="de-DE" dirty="0"/>
              <a:t>-Markt!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228" y="1216324"/>
            <a:ext cx="8739581" cy="4916015"/>
          </a:xfrm>
        </p:spPr>
      </p:pic>
      <p:sp>
        <p:nvSpPr>
          <p:cNvPr id="5" name="Ovale Legende 4"/>
          <p:cNvSpPr/>
          <p:nvPr/>
        </p:nvSpPr>
        <p:spPr>
          <a:xfrm>
            <a:off x="1043796" y="4882551"/>
            <a:ext cx="7108165" cy="1785668"/>
          </a:xfrm>
          <a:prstGeom prst="wedgeEllipseCallout">
            <a:avLst>
              <a:gd name="adj1" fmla="val 36128"/>
              <a:gd name="adj2" fmla="val -1059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solidFill>
                  <a:schemeClr val="accent1">
                    <a:lumMod val="50000"/>
                  </a:schemeClr>
                </a:solidFill>
              </a:rPr>
              <a:t>Schnell, trinke </a:t>
            </a:r>
            <a:r>
              <a:rPr lang="de-DE" sz="3200" dirty="0" err="1">
                <a:solidFill>
                  <a:schemeClr val="accent1">
                    <a:lumMod val="50000"/>
                  </a:schemeClr>
                </a:solidFill>
              </a:rPr>
              <a:t>mer</a:t>
            </a:r>
            <a:r>
              <a:rPr lang="de-DE" sz="3200" dirty="0">
                <a:solidFill>
                  <a:schemeClr val="accent1">
                    <a:lumMod val="50000"/>
                  </a:schemeClr>
                </a:solidFill>
              </a:rPr>
              <a:t> eins, bevor </a:t>
            </a:r>
            <a:r>
              <a:rPr lang="de-DE" sz="3200" dirty="0" err="1">
                <a:solidFill>
                  <a:schemeClr val="accent1">
                    <a:lumMod val="50000"/>
                  </a:schemeClr>
                </a:solidFill>
              </a:rPr>
              <a:t>d‘Grischdiane</a:t>
            </a:r>
            <a:r>
              <a:rPr lang="de-DE" sz="3200" dirty="0">
                <a:solidFill>
                  <a:schemeClr val="accent1">
                    <a:lumMod val="50000"/>
                  </a:schemeClr>
                </a:solidFill>
              </a:rPr>
              <a:t> wieder </a:t>
            </a:r>
            <a:r>
              <a:rPr lang="de-DE" sz="3200" dirty="0" err="1">
                <a:solidFill>
                  <a:schemeClr val="accent1">
                    <a:lumMod val="50000"/>
                  </a:schemeClr>
                </a:solidFill>
              </a:rPr>
              <a:t>kunnt</a:t>
            </a:r>
            <a:r>
              <a:rPr lang="de-DE" sz="3200" dirty="0">
                <a:solidFill>
                  <a:schemeClr val="accent1">
                    <a:lumMod val="50000"/>
                  </a:schemeClr>
                </a:solidFill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2014564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Für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d‘Stadtführung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hän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 mir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miäse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 in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d‘Pedale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 träte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084" y="1350509"/>
            <a:ext cx="3008143" cy="5347811"/>
          </a:xfrm>
          <a:ln w="76200">
            <a:solidFill>
              <a:schemeClr val="accent1">
                <a:lumMod val="50000"/>
              </a:schemeClr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138" y="1930400"/>
            <a:ext cx="4347522" cy="4689541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3" name="Wolkenförmige Legende 2"/>
          <p:cNvSpPr/>
          <p:nvPr/>
        </p:nvSpPr>
        <p:spPr>
          <a:xfrm>
            <a:off x="3968151" y="3303917"/>
            <a:ext cx="3712554" cy="3165894"/>
          </a:xfrm>
          <a:prstGeom prst="cloudCallout">
            <a:avLst>
              <a:gd name="adj1" fmla="val 63233"/>
              <a:gd name="adj2" fmla="val -416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chemeClr val="tx1"/>
                </a:solidFill>
              </a:rPr>
              <a:t>Ich weiß </a:t>
            </a:r>
            <a:r>
              <a:rPr lang="de-DE" sz="2800" dirty="0" err="1">
                <a:solidFill>
                  <a:schemeClr val="tx1"/>
                </a:solidFill>
              </a:rPr>
              <a:t>it</a:t>
            </a:r>
            <a:r>
              <a:rPr lang="de-DE" sz="2800" dirty="0">
                <a:solidFill>
                  <a:schemeClr val="tx1"/>
                </a:solidFill>
              </a:rPr>
              <a:t>, was cooler </a:t>
            </a:r>
            <a:r>
              <a:rPr lang="de-DE" sz="2800" dirty="0" err="1">
                <a:solidFill>
                  <a:schemeClr val="tx1"/>
                </a:solidFill>
              </a:rPr>
              <a:t>isch</a:t>
            </a:r>
            <a:r>
              <a:rPr lang="de-DE" sz="2800" dirty="0">
                <a:solidFill>
                  <a:schemeClr val="tx1"/>
                </a:solidFill>
              </a:rPr>
              <a:t>: </a:t>
            </a:r>
            <a:r>
              <a:rPr lang="de-DE" sz="2800" dirty="0" err="1">
                <a:solidFill>
                  <a:schemeClr val="tx1"/>
                </a:solidFill>
              </a:rPr>
              <a:t>Busfahre</a:t>
            </a:r>
            <a:r>
              <a:rPr lang="de-DE" sz="2800" dirty="0">
                <a:solidFill>
                  <a:schemeClr val="tx1"/>
                </a:solidFill>
              </a:rPr>
              <a:t> oder des do?</a:t>
            </a:r>
          </a:p>
        </p:txBody>
      </p:sp>
    </p:spTree>
    <p:extLst>
      <p:ext uri="{BB962C8B-B14F-4D97-AF65-F5344CB8AC3E}">
        <p14:creationId xmlns:p14="http://schemas.microsoft.com/office/powerpoint/2010/main" val="257114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12565">
            <a:off x="7131733" y="3705071"/>
            <a:ext cx="4478066" cy="251891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6455" y="278460"/>
            <a:ext cx="3141041" cy="3559846"/>
          </a:xfrm>
          <a:prstGeom prst="rect">
            <a:avLst/>
          </a:prstGeom>
        </p:spPr>
      </p:pic>
      <p:sp>
        <p:nvSpPr>
          <p:cNvPr id="3" name="AutoShape 2" descr="Bildergebnis für Bild lustige Fahrradtou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4" descr="Bildergebnis für Bild lustige Fahrradtou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076" y="2463019"/>
            <a:ext cx="2250416" cy="182713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3457" y="278460"/>
            <a:ext cx="5204604" cy="292759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49772">
            <a:off x="422275" y="3758221"/>
            <a:ext cx="4583502" cy="257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0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11311" y="250168"/>
            <a:ext cx="3963678" cy="848264"/>
          </a:xfrm>
        </p:spPr>
        <p:txBody>
          <a:bodyPr>
            <a:noAutofit/>
          </a:bodyPr>
          <a:lstStyle/>
          <a:p>
            <a:r>
              <a:rPr lang="de-DE" sz="4800" dirty="0"/>
              <a:t>Gruppenfoto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845" y="1354349"/>
            <a:ext cx="9085105" cy="5110372"/>
          </a:xfrm>
        </p:spPr>
      </p:pic>
      <p:sp>
        <p:nvSpPr>
          <p:cNvPr id="3" name="Flussdiagramm: Alternativer Prozess 2"/>
          <p:cNvSpPr/>
          <p:nvPr/>
        </p:nvSpPr>
        <p:spPr>
          <a:xfrm rot="20622442">
            <a:off x="271984" y="756454"/>
            <a:ext cx="3968191" cy="250700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solidFill>
                  <a:schemeClr val="tx1"/>
                </a:solidFill>
              </a:rPr>
              <a:t>Kann </a:t>
            </a:r>
            <a:r>
              <a:rPr lang="de-DE" sz="3200" dirty="0" err="1">
                <a:solidFill>
                  <a:schemeClr val="tx1"/>
                </a:solidFill>
              </a:rPr>
              <a:t>mol</a:t>
            </a:r>
            <a:r>
              <a:rPr lang="de-DE" sz="3200" dirty="0">
                <a:solidFill>
                  <a:schemeClr val="tx1"/>
                </a:solidFill>
              </a:rPr>
              <a:t> jemand de </a:t>
            </a:r>
            <a:r>
              <a:rPr lang="de-DE" sz="3200" dirty="0" err="1">
                <a:solidFill>
                  <a:schemeClr val="tx1"/>
                </a:solidFill>
              </a:rPr>
              <a:t>Vroni</a:t>
            </a:r>
            <a:r>
              <a:rPr lang="de-DE" sz="3200" dirty="0">
                <a:solidFill>
                  <a:schemeClr val="tx1"/>
                </a:solidFill>
              </a:rPr>
              <a:t> sage, dass mir ä Gruppefoto mache!</a:t>
            </a:r>
          </a:p>
        </p:txBody>
      </p:sp>
      <p:sp>
        <p:nvSpPr>
          <p:cNvPr id="5" name="Pfeil nach unten 4"/>
          <p:cNvSpPr/>
          <p:nvPr/>
        </p:nvSpPr>
        <p:spPr>
          <a:xfrm rot="20634266">
            <a:off x="2491473" y="3260006"/>
            <a:ext cx="585425" cy="579739"/>
          </a:xfrm>
          <a:prstGeom prst="downArrow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991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08058" y="273170"/>
            <a:ext cx="8596668" cy="856891"/>
          </a:xfrm>
        </p:spPr>
        <p:txBody>
          <a:bodyPr/>
          <a:lstStyle/>
          <a:p>
            <a:r>
              <a:rPr lang="de-DE" dirty="0"/>
              <a:t>Also </a:t>
            </a:r>
            <a:r>
              <a:rPr lang="de-DE" dirty="0" err="1"/>
              <a:t>numol</a:t>
            </a:r>
            <a:r>
              <a:rPr lang="de-DE" dirty="0"/>
              <a:t> : Gruppefoto!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049" y="1130061"/>
            <a:ext cx="9523560" cy="5357003"/>
          </a:xfrm>
        </p:spPr>
      </p:pic>
    </p:spTree>
    <p:extLst>
      <p:ext uri="{BB962C8B-B14F-4D97-AF65-F5344CB8AC3E}">
        <p14:creationId xmlns:p14="http://schemas.microsoft.com/office/powerpoint/2010/main" val="410006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52822" y="341075"/>
            <a:ext cx="4925684" cy="2728823"/>
          </a:xfrm>
        </p:spPr>
        <p:txBody>
          <a:bodyPr>
            <a:normAutofit/>
          </a:bodyPr>
          <a:lstStyle/>
          <a:p>
            <a:r>
              <a:rPr lang="de-DE" dirty="0" err="1"/>
              <a:t>Un</a:t>
            </a:r>
            <a:r>
              <a:rPr lang="de-DE" dirty="0"/>
              <a:t> wer </a:t>
            </a:r>
            <a:r>
              <a:rPr lang="de-DE" dirty="0" err="1"/>
              <a:t>hät</a:t>
            </a:r>
            <a:r>
              <a:rPr lang="de-DE" dirty="0"/>
              <a:t> </a:t>
            </a:r>
            <a:r>
              <a:rPr lang="de-DE" dirty="0" err="1"/>
              <a:t>d‘Redschle</a:t>
            </a:r>
            <a:r>
              <a:rPr lang="de-DE" dirty="0"/>
              <a:t> leer </a:t>
            </a:r>
            <a:r>
              <a:rPr lang="de-DE" dirty="0" err="1"/>
              <a:t>gmacht</a:t>
            </a:r>
            <a:r>
              <a:rPr lang="de-DE" dirty="0"/>
              <a:t>?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4" y="341075"/>
            <a:ext cx="3388615" cy="6027136"/>
          </a:xfrm>
          <a:prstGeom prst="rect">
            <a:avLst/>
          </a:prstGeom>
        </p:spPr>
      </p:pic>
      <p:sp>
        <p:nvSpPr>
          <p:cNvPr id="3" name="Wolkenförmige Legende 2"/>
          <p:cNvSpPr/>
          <p:nvPr/>
        </p:nvSpPr>
        <p:spPr>
          <a:xfrm>
            <a:off x="3502325" y="2096220"/>
            <a:ext cx="4468483" cy="2311879"/>
          </a:xfrm>
          <a:prstGeom prst="cloudCallout">
            <a:avLst>
              <a:gd name="adj1" fmla="val -56547"/>
              <a:gd name="adj2" fmla="val -401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chemeClr val="tx1"/>
                </a:solidFill>
              </a:rPr>
              <a:t>Ich glaub‘ des </a:t>
            </a:r>
            <a:r>
              <a:rPr lang="de-DE" sz="2800" dirty="0" err="1">
                <a:solidFill>
                  <a:schemeClr val="tx1"/>
                </a:solidFill>
              </a:rPr>
              <a:t>isch</a:t>
            </a:r>
            <a:r>
              <a:rPr lang="de-DE" sz="2800" dirty="0">
                <a:solidFill>
                  <a:schemeClr val="tx1"/>
                </a:solidFill>
              </a:rPr>
              <a:t> besser wie Bus fahre! 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7044" y="5114916"/>
            <a:ext cx="2440317" cy="174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5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-1.22682 0.02569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41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20633806">
            <a:off x="147240" y="2527540"/>
            <a:ext cx="3112696" cy="1026542"/>
          </a:xfrm>
        </p:spPr>
        <p:txBody>
          <a:bodyPr>
            <a:normAutofit/>
          </a:bodyPr>
          <a:lstStyle/>
          <a:p>
            <a:r>
              <a:rPr lang="de-DE" sz="6000" dirty="0" err="1">
                <a:solidFill>
                  <a:schemeClr val="accent1">
                    <a:lumMod val="75000"/>
                  </a:schemeClr>
                </a:solidFill>
                <a:latin typeface="Kristen ITC" panose="03050502040202030202" pitchFamily="66" charset="0"/>
              </a:rPr>
              <a:t>Fasnet</a:t>
            </a:r>
            <a:r>
              <a:rPr lang="de-DE" sz="6000" dirty="0">
                <a:solidFill>
                  <a:schemeClr val="accent1">
                    <a:lumMod val="75000"/>
                  </a:schemeClr>
                </a:solidFill>
                <a:latin typeface="Kristen ITC" panose="03050502040202030202" pitchFamily="66" charset="0"/>
              </a:rPr>
              <a:t>!!</a:t>
            </a:r>
            <a:endParaRPr lang="de-DE" sz="60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9936" y="293298"/>
            <a:ext cx="8474865" cy="4767112"/>
          </a:xfr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208474" y="5354926"/>
            <a:ext cx="9480431" cy="86679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3200" dirty="0"/>
              <a:t>Affenmasken bastle mit unsere „Bären“ für en Affentanz!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52316">
            <a:off x="251475" y="780471"/>
            <a:ext cx="2642316" cy="176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0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Besuch im Olympia-Stadion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03" y="1638941"/>
            <a:ext cx="8809199" cy="4955175"/>
          </a:xfrm>
        </p:spPr>
      </p:pic>
      <p:pic>
        <p:nvPicPr>
          <p:cNvPr id="5" name="Inhaltsplatzhalter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58459">
            <a:off x="7371395" y="820073"/>
            <a:ext cx="3970227" cy="222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59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18270" y="1933896"/>
            <a:ext cx="5093738" cy="770626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Der längste Tischkicker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409" y="3144132"/>
            <a:ext cx="6170762" cy="3471054"/>
          </a:xfrm>
          <a:prstGeom prst="rect">
            <a:avLst/>
          </a:prstGeom>
        </p:spPr>
      </p:pic>
      <p:pic>
        <p:nvPicPr>
          <p:cNvPr id="7" name="Inhaltsplatzhalter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00717">
            <a:off x="3435591" y="436864"/>
            <a:ext cx="3045675" cy="541453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6760">
            <a:off x="608516" y="490574"/>
            <a:ext cx="2985253" cy="530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0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… und dann wieder heim!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726" y="1461367"/>
            <a:ext cx="2895466" cy="5150001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59632">
            <a:off x="5883214" y="1222933"/>
            <a:ext cx="5498656" cy="430925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262" y="4789191"/>
            <a:ext cx="2190174" cy="182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7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9178" y="350808"/>
            <a:ext cx="5443267" cy="1900686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Klettern </a:t>
            </a:r>
            <a:br>
              <a:rPr lang="de-DE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Jugend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un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 Erwachsene </a:t>
            </a:r>
            <a:br>
              <a:rPr lang="de-DE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im November</a:t>
            </a:r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62656">
            <a:off x="6616297" y="1183538"/>
            <a:ext cx="5087313" cy="2859070"/>
          </a:xfr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527" y="2497307"/>
            <a:ext cx="7093789" cy="398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9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358" y="2781691"/>
            <a:ext cx="5028225" cy="388143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799" y="191716"/>
            <a:ext cx="4197672" cy="238294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3991">
            <a:off x="7662951" y="367526"/>
            <a:ext cx="3367775" cy="599248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4938" y="191716"/>
            <a:ext cx="2068988" cy="2350370"/>
          </a:xfrm>
          <a:prstGeom prst="rect">
            <a:avLst/>
          </a:prstGeom>
        </p:spPr>
      </p:pic>
      <p:sp>
        <p:nvSpPr>
          <p:cNvPr id="2" name="Ovale Legende 1"/>
          <p:cNvSpPr/>
          <p:nvPr/>
        </p:nvSpPr>
        <p:spPr>
          <a:xfrm>
            <a:off x="7203233" y="191716"/>
            <a:ext cx="3965510" cy="1823696"/>
          </a:xfrm>
          <a:prstGeom prst="wedgeEllipseCallout">
            <a:avLst>
              <a:gd name="adj1" fmla="val 8699"/>
              <a:gd name="adj2" fmla="val 704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 err="1">
                <a:solidFill>
                  <a:schemeClr val="tx1"/>
                </a:solidFill>
              </a:rPr>
              <a:t>Un</a:t>
            </a:r>
            <a:r>
              <a:rPr lang="de-DE" sz="2400" dirty="0">
                <a:solidFill>
                  <a:schemeClr val="tx1"/>
                </a:solidFill>
              </a:rPr>
              <a:t> wie </a:t>
            </a:r>
            <a:r>
              <a:rPr lang="de-DE" sz="2400" dirty="0" err="1">
                <a:solidFill>
                  <a:schemeClr val="tx1"/>
                </a:solidFill>
              </a:rPr>
              <a:t>kumm</a:t>
            </a:r>
            <a:r>
              <a:rPr lang="de-DE" sz="2400" dirty="0">
                <a:solidFill>
                  <a:schemeClr val="tx1"/>
                </a:solidFill>
              </a:rPr>
              <a:t> ich </a:t>
            </a:r>
            <a:r>
              <a:rPr lang="de-DE" sz="2400" dirty="0" err="1">
                <a:solidFill>
                  <a:schemeClr val="tx1"/>
                </a:solidFill>
              </a:rPr>
              <a:t>doh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jetz</a:t>
            </a:r>
            <a:r>
              <a:rPr lang="de-DE" sz="2400" dirty="0">
                <a:solidFill>
                  <a:schemeClr val="tx1"/>
                </a:solidFill>
              </a:rPr>
              <a:t> wieder </a:t>
            </a:r>
            <a:r>
              <a:rPr lang="de-DE" sz="2400" dirty="0" err="1">
                <a:solidFill>
                  <a:schemeClr val="tx1"/>
                </a:solidFill>
              </a:rPr>
              <a:t>abi</a:t>
            </a:r>
            <a:r>
              <a:rPr lang="de-DE" sz="24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8622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3378" y="756249"/>
            <a:ext cx="4377745" cy="3125638"/>
          </a:xfrm>
        </p:spPr>
        <p:txBody>
          <a:bodyPr/>
          <a:lstStyle/>
          <a:p>
            <a:pPr algn="ctr"/>
            <a:r>
              <a:rPr lang="de-DE" dirty="0"/>
              <a:t>Am Beispiel von Jürgen </a:t>
            </a:r>
            <a:r>
              <a:rPr lang="de-DE" dirty="0" err="1"/>
              <a:t>un</a:t>
            </a:r>
            <a:r>
              <a:rPr lang="de-DE" dirty="0"/>
              <a:t> Klaus zeige ich </a:t>
            </a:r>
            <a:r>
              <a:rPr lang="de-DE" dirty="0" err="1"/>
              <a:t>jetz</a:t>
            </a:r>
            <a:r>
              <a:rPr lang="de-DE" dirty="0"/>
              <a:t> </a:t>
            </a:r>
            <a:r>
              <a:rPr lang="de-DE" dirty="0" err="1"/>
              <a:t>mol</a:t>
            </a:r>
            <a:r>
              <a:rPr lang="de-DE" dirty="0"/>
              <a:t> die Eleganz des Kletterns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7339" y="450709"/>
            <a:ext cx="3931446" cy="6117528"/>
          </a:xfrm>
        </p:spPr>
      </p:pic>
      <p:sp>
        <p:nvSpPr>
          <p:cNvPr id="5" name="Textfeld 4"/>
          <p:cNvSpPr txBox="1"/>
          <p:nvPr/>
        </p:nvSpPr>
        <p:spPr>
          <a:xfrm rot="20801391">
            <a:off x="1591732" y="4779033"/>
            <a:ext cx="3937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/>
              <a:t>Doh</a:t>
            </a:r>
            <a:r>
              <a:rPr lang="de-DE" sz="3200" dirty="0"/>
              <a:t> jetzt ca. 2,5 m</a:t>
            </a:r>
          </a:p>
        </p:txBody>
      </p:sp>
    </p:spTree>
    <p:extLst>
      <p:ext uri="{BB962C8B-B14F-4D97-AF65-F5344CB8AC3E}">
        <p14:creationId xmlns:p14="http://schemas.microsoft.com/office/powerpoint/2010/main" val="115713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4359" y="145126"/>
            <a:ext cx="3602393" cy="6409954"/>
          </a:xfrm>
        </p:spPr>
      </p:pic>
      <p:sp>
        <p:nvSpPr>
          <p:cNvPr id="5" name="Textfeld 4"/>
          <p:cNvSpPr txBox="1"/>
          <p:nvPr/>
        </p:nvSpPr>
        <p:spPr>
          <a:xfrm rot="20801391">
            <a:off x="487551" y="3657599"/>
            <a:ext cx="3937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so jetzt ca. 4 m</a:t>
            </a:r>
          </a:p>
        </p:txBody>
      </p:sp>
    </p:spTree>
    <p:extLst>
      <p:ext uri="{BB962C8B-B14F-4D97-AF65-F5344CB8AC3E}">
        <p14:creationId xmlns:p14="http://schemas.microsoft.com/office/powerpoint/2010/main" val="252564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809" y="220152"/>
            <a:ext cx="3669969" cy="6530196"/>
          </a:xfrm>
        </p:spPr>
      </p:pic>
      <p:sp>
        <p:nvSpPr>
          <p:cNvPr id="5" name="Textfeld 4"/>
          <p:cNvSpPr txBox="1"/>
          <p:nvPr/>
        </p:nvSpPr>
        <p:spPr>
          <a:xfrm rot="1353743">
            <a:off x="4990094" y="4218317"/>
            <a:ext cx="3937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Dann ca. 5,5 m</a:t>
            </a:r>
          </a:p>
        </p:txBody>
      </p:sp>
    </p:spTree>
    <p:extLst>
      <p:ext uri="{BB962C8B-B14F-4D97-AF65-F5344CB8AC3E}">
        <p14:creationId xmlns:p14="http://schemas.microsoft.com/office/powerpoint/2010/main" val="244927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471377"/>
            <a:ext cx="5792430" cy="5968794"/>
          </a:xfrm>
        </p:spPr>
      </p:pic>
      <p:sp>
        <p:nvSpPr>
          <p:cNvPr id="6" name="Textfeld 5"/>
          <p:cNvSpPr txBox="1"/>
          <p:nvPr/>
        </p:nvSpPr>
        <p:spPr>
          <a:xfrm rot="20234432">
            <a:off x="461310" y="937331"/>
            <a:ext cx="2135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Schon 7 m </a:t>
            </a:r>
            <a:r>
              <a:rPr lang="de-DE" sz="3200" dirty="0" err="1"/>
              <a:t>g‘schafft</a:t>
            </a:r>
            <a:r>
              <a:rPr lang="de-DE" sz="3200" dirty="0"/>
              <a:t>!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72529" y="3732624"/>
            <a:ext cx="2889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(Naomi </a:t>
            </a:r>
            <a:r>
              <a:rPr lang="de-DE" sz="3200" dirty="0" err="1"/>
              <a:t>isch</a:t>
            </a:r>
            <a:r>
              <a:rPr lang="de-DE" sz="3200" dirty="0"/>
              <a:t> </a:t>
            </a:r>
            <a:r>
              <a:rPr lang="de-DE" sz="3200" dirty="0" err="1"/>
              <a:t>schu</a:t>
            </a:r>
            <a:r>
              <a:rPr lang="de-DE" sz="3200" dirty="0"/>
              <a:t> wieder </a:t>
            </a:r>
            <a:r>
              <a:rPr lang="de-DE" sz="3200" dirty="0" err="1"/>
              <a:t>uf</a:t>
            </a:r>
            <a:r>
              <a:rPr lang="de-DE" sz="3200" dirty="0"/>
              <a:t> </a:t>
            </a:r>
            <a:r>
              <a:rPr lang="de-DE" sz="3200" dirty="0" err="1"/>
              <a:t>em</a:t>
            </a:r>
            <a:r>
              <a:rPr lang="de-DE" sz="3200" dirty="0"/>
              <a:t> Rückweg)</a:t>
            </a:r>
          </a:p>
        </p:txBody>
      </p:sp>
      <p:sp>
        <p:nvSpPr>
          <p:cNvPr id="8" name="Pfeil nach rechts 7"/>
          <p:cNvSpPr/>
          <p:nvPr/>
        </p:nvSpPr>
        <p:spPr>
          <a:xfrm>
            <a:off x="3278037" y="4517454"/>
            <a:ext cx="810883" cy="2587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545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72" y="448575"/>
            <a:ext cx="5395053" cy="575381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724088" y="1577333"/>
            <a:ext cx="26441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err="1"/>
              <a:t>Un</a:t>
            </a:r>
            <a:r>
              <a:rPr lang="de-DE" sz="3200" dirty="0"/>
              <a:t> jetzt nu elegant die </a:t>
            </a:r>
            <a:r>
              <a:rPr lang="de-DE" sz="3200" dirty="0" err="1"/>
              <a:t>ledschde</a:t>
            </a:r>
            <a:r>
              <a:rPr lang="de-DE" sz="3200" dirty="0"/>
              <a:t> Stange überwinde:</a:t>
            </a:r>
          </a:p>
        </p:txBody>
      </p:sp>
    </p:spTree>
    <p:extLst>
      <p:ext uri="{BB962C8B-B14F-4D97-AF65-F5344CB8AC3E}">
        <p14:creationId xmlns:p14="http://schemas.microsoft.com/office/powerpoint/2010/main" val="25487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130014" y="4404467"/>
            <a:ext cx="3878460" cy="181154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3600" dirty="0"/>
              <a:t>… für de </a:t>
            </a:r>
          </a:p>
          <a:p>
            <a:pPr marL="0" indent="0" algn="ctr">
              <a:buNone/>
            </a:pPr>
            <a:r>
              <a:rPr lang="de-DE" sz="3600" dirty="0"/>
              <a:t>Pippi Langstrumpf-Tanz!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5148" y="1976538"/>
            <a:ext cx="7859414" cy="408029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5" name="Inhaltsplatzhalter 2"/>
          <p:cNvSpPr txBox="1">
            <a:spLocks/>
          </p:cNvSpPr>
          <p:nvPr/>
        </p:nvSpPr>
        <p:spPr>
          <a:xfrm>
            <a:off x="4478044" y="230819"/>
            <a:ext cx="5259626" cy="14492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3600" dirty="0" err="1"/>
              <a:t>T-shirts</a:t>
            </a:r>
            <a:r>
              <a:rPr lang="de-DE" sz="3600" dirty="0"/>
              <a:t> </a:t>
            </a:r>
            <a:r>
              <a:rPr lang="de-DE" sz="3600" dirty="0" err="1"/>
              <a:t>bemole</a:t>
            </a:r>
            <a:r>
              <a:rPr lang="de-DE" sz="3600" dirty="0"/>
              <a:t> mit </a:t>
            </a:r>
          </a:p>
          <a:p>
            <a:pPr marL="0" indent="0" algn="ctr">
              <a:buNone/>
            </a:pPr>
            <a:r>
              <a:rPr lang="de-DE" sz="3600" dirty="0"/>
              <a:t>de „</a:t>
            </a:r>
            <a:r>
              <a:rPr lang="de-DE" sz="3600" dirty="0" err="1"/>
              <a:t>Trakis</a:t>
            </a:r>
            <a:r>
              <a:rPr lang="de-DE" sz="3600" dirty="0"/>
              <a:t>“ …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87165">
            <a:off x="429475" y="816078"/>
            <a:ext cx="4635963" cy="2641267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</p:pic>
      <p:sp>
        <p:nvSpPr>
          <p:cNvPr id="7" name="Wolkenförmige Legende 6"/>
          <p:cNvSpPr/>
          <p:nvPr/>
        </p:nvSpPr>
        <p:spPr>
          <a:xfrm>
            <a:off x="6038491" y="4925685"/>
            <a:ext cx="5664449" cy="1833794"/>
          </a:xfrm>
          <a:prstGeom prst="cloudCallout">
            <a:avLst>
              <a:gd name="adj1" fmla="val 38864"/>
              <a:gd name="adj2" fmla="val -8588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chemeClr val="tx1"/>
                </a:solidFill>
              </a:rPr>
              <a:t>Ich </a:t>
            </a:r>
            <a:r>
              <a:rPr lang="de-DE" sz="2800" dirty="0" err="1">
                <a:solidFill>
                  <a:schemeClr val="tx1"/>
                </a:solidFill>
              </a:rPr>
              <a:t>hät</a:t>
            </a:r>
            <a:r>
              <a:rPr lang="de-DE" sz="2800" dirty="0">
                <a:solidFill>
                  <a:schemeClr val="tx1"/>
                </a:solidFill>
              </a:rPr>
              <a:t>`  vorher doch   ä Glas </a:t>
            </a:r>
            <a:r>
              <a:rPr lang="de-DE" sz="2800" dirty="0" err="1">
                <a:solidFill>
                  <a:schemeClr val="tx1"/>
                </a:solidFill>
              </a:rPr>
              <a:t>Rotwie</a:t>
            </a:r>
            <a:r>
              <a:rPr lang="de-DE" sz="2800" dirty="0">
                <a:solidFill>
                  <a:schemeClr val="tx1"/>
                </a:solidFill>
              </a:rPr>
              <a:t> trinke solle!</a:t>
            </a:r>
          </a:p>
        </p:txBody>
      </p:sp>
    </p:spTree>
    <p:extLst>
      <p:ext uri="{BB962C8B-B14F-4D97-AF65-F5344CB8AC3E}">
        <p14:creationId xmlns:p14="http://schemas.microsoft.com/office/powerpoint/2010/main" val="319251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466" y="2214113"/>
            <a:ext cx="2773232" cy="692989"/>
          </a:xfrm>
        </p:spPr>
        <p:txBody>
          <a:bodyPr/>
          <a:lstStyle/>
          <a:p>
            <a:r>
              <a:rPr lang="de-DE" dirty="0" err="1"/>
              <a:t>G‘schafft</a:t>
            </a:r>
            <a:r>
              <a:rPr lang="de-DE" dirty="0"/>
              <a:t> !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822" y="246366"/>
            <a:ext cx="5237422" cy="6249324"/>
          </a:xfrm>
        </p:spPr>
      </p:pic>
      <p:sp>
        <p:nvSpPr>
          <p:cNvPr id="5" name="AutoShape 2" descr="Bildergebnis für Bild Applaus"/>
          <p:cNvSpPr>
            <a:spLocks noChangeAspect="1" noChangeArrowheads="1"/>
          </p:cNvSpPr>
          <p:nvPr/>
        </p:nvSpPr>
        <p:spPr bwMode="auto">
          <a:xfrm>
            <a:off x="155575" y="-1790700"/>
            <a:ext cx="41814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88" y="3140015"/>
            <a:ext cx="2928271" cy="262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3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73" y="153182"/>
            <a:ext cx="4766753" cy="3514484"/>
          </a:xfrm>
          <a:prstGeom prst="rect">
            <a:avLst/>
          </a:prstGeom>
        </p:spPr>
      </p:pic>
      <p:pic>
        <p:nvPicPr>
          <p:cNvPr id="7" name="Inhaltsplatzhalter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9910" y="2415970"/>
            <a:ext cx="7342326" cy="4126388"/>
          </a:xfrm>
          <a:prstGeom prst="rect">
            <a:avLst/>
          </a:prstGeom>
        </p:spPr>
      </p:pic>
      <p:sp>
        <p:nvSpPr>
          <p:cNvPr id="8" name="Abgerundetes Rechteck 7"/>
          <p:cNvSpPr/>
          <p:nvPr/>
        </p:nvSpPr>
        <p:spPr>
          <a:xfrm rot="1030081">
            <a:off x="5986731" y="624655"/>
            <a:ext cx="3252159" cy="131984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chemeClr val="accent2">
                    <a:lumMod val="75000"/>
                  </a:schemeClr>
                </a:solidFill>
              </a:rPr>
              <a:t>Nass, aber glücklich!</a:t>
            </a:r>
          </a:p>
        </p:txBody>
      </p:sp>
    </p:spTree>
    <p:extLst>
      <p:ext uri="{BB962C8B-B14F-4D97-AF65-F5344CB8AC3E}">
        <p14:creationId xmlns:p14="http://schemas.microsoft.com/office/powerpoint/2010/main" val="64392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39239" y="3925018"/>
            <a:ext cx="2732497" cy="1871933"/>
          </a:xfrm>
        </p:spPr>
        <p:txBody>
          <a:bodyPr/>
          <a:lstStyle/>
          <a:p>
            <a:pPr algn="ctr"/>
            <a:r>
              <a:rPr lang="de-DE" dirty="0"/>
              <a:t>Kinder </a:t>
            </a:r>
            <a:r>
              <a:rPr lang="de-DE" dirty="0" err="1"/>
              <a:t>un</a:t>
            </a:r>
            <a:r>
              <a:rPr lang="de-DE" dirty="0"/>
              <a:t> Jugendliche kreativ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32251">
            <a:off x="371166" y="3723640"/>
            <a:ext cx="3236753" cy="2606384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00439">
            <a:off x="5265058" y="795316"/>
            <a:ext cx="6366514" cy="289550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643" y="181154"/>
            <a:ext cx="4134529" cy="303889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0487">
            <a:off x="7220311" y="4002513"/>
            <a:ext cx="3217652" cy="241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0300" y="5381625"/>
            <a:ext cx="8596668" cy="1320800"/>
          </a:xfrm>
        </p:spPr>
        <p:txBody>
          <a:bodyPr/>
          <a:lstStyle/>
          <a:p>
            <a:r>
              <a:rPr lang="de-DE" dirty="0" err="1"/>
              <a:t>Un</a:t>
            </a:r>
            <a:r>
              <a:rPr lang="de-DE" dirty="0"/>
              <a:t> so wies </a:t>
            </a:r>
            <a:r>
              <a:rPr lang="de-DE" dirty="0" err="1"/>
              <a:t>Johr</a:t>
            </a:r>
            <a:r>
              <a:rPr lang="de-DE" dirty="0"/>
              <a:t> </a:t>
            </a:r>
            <a:r>
              <a:rPr lang="de-DE" dirty="0" err="1"/>
              <a:t>afangt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mirs</a:t>
            </a:r>
            <a:r>
              <a:rPr lang="de-DE" dirty="0"/>
              <a:t> au </a:t>
            </a:r>
            <a:r>
              <a:rPr lang="de-DE" dirty="0" err="1"/>
              <a:t>uf</a:t>
            </a:r>
            <a:r>
              <a:rPr lang="de-DE" dirty="0"/>
              <a:t>: mit Schlittschuhlaufe!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982" y="248240"/>
            <a:ext cx="8965844" cy="5043288"/>
          </a:xfrm>
        </p:spPr>
      </p:pic>
    </p:spTree>
    <p:extLst>
      <p:ext uri="{BB962C8B-B14F-4D97-AF65-F5344CB8AC3E}">
        <p14:creationId xmlns:p14="http://schemas.microsoft.com/office/powerpoint/2010/main" val="420984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19245" y="506083"/>
            <a:ext cx="2281526" cy="744747"/>
          </a:xfrm>
        </p:spPr>
        <p:txBody>
          <a:bodyPr/>
          <a:lstStyle/>
          <a:p>
            <a:r>
              <a:rPr lang="de-DE" dirty="0"/>
              <a:t>So, fertig!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62317" y="1390846"/>
            <a:ext cx="8596668" cy="3881887"/>
          </a:xfrm>
        </p:spPr>
        <p:txBody>
          <a:bodyPr>
            <a:normAutofit/>
          </a:bodyPr>
          <a:lstStyle/>
          <a:p>
            <a:r>
              <a:rPr lang="de-DE" sz="2600" dirty="0"/>
              <a:t>Danke für </a:t>
            </a:r>
            <a:r>
              <a:rPr lang="de-DE" sz="2600" dirty="0" err="1"/>
              <a:t>eiri</a:t>
            </a:r>
            <a:r>
              <a:rPr lang="de-DE" sz="2600" dirty="0"/>
              <a:t> </a:t>
            </a:r>
            <a:r>
              <a:rPr lang="de-DE" sz="2600" dirty="0" err="1"/>
              <a:t>Ufmerksamkeit</a:t>
            </a:r>
            <a:r>
              <a:rPr lang="de-DE" sz="2600" dirty="0"/>
              <a:t>!</a:t>
            </a:r>
          </a:p>
          <a:p>
            <a:r>
              <a:rPr lang="de-DE" sz="2600" dirty="0"/>
              <a:t>Jede Ähnlichkeit mit Person </a:t>
            </a:r>
            <a:r>
              <a:rPr lang="de-DE" sz="2600" dirty="0" err="1"/>
              <a:t>us</a:t>
            </a:r>
            <a:r>
              <a:rPr lang="de-DE" sz="2600" dirty="0"/>
              <a:t> </a:t>
            </a:r>
            <a:r>
              <a:rPr lang="de-DE" sz="2600" dirty="0" err="1"/>
              <a:t>iserem</a:t>
            </a:r>
            <a:r>
              <a:rPr lang="de-DE" sz="2600" dirty="0"/>
              <a:t> Verein </a:t>
            </a:r>
            <a:r>
              <a:rPr lang="de-DE" sz="2600" dirty="0" err="1"/>
              <a:t>isch</a:t>
            </a:r>
            <a:r>
              <a:rPr lang="de-DE" sz="2600" dirty="0"/>
              <a:t> volle Absicht </a:t>
            </a:r>
            <a:r>
              <a:rPr lang="de-DE" sz="2600" dirty="0" err="1"/>
              <a:t>un</a:t>
            </a:r>
            <a:r>
              <a:rPr lang="de-DE" sz="2600" dirty="0"/>
              <a:t> die Bilder sin bewusst </a:t>
            </a:r>
            <a:r>
              <a:rPr lang="de-DE" sz="2600" dirty="0" err="1"/>
              <a:t>usgwählt</a:t>
            </a:r>
            <a:r>
              <a:rPr lang="de-DE" sz="2600" dirty="0"/>
              <a:t>. </a:t>
            </a:r>
          </a:p>
          <a:p>
            <a:r>
              <a:rPr lang="de-DE" sz="2600" dirty="0"/>
              <a:t>Doch wie immer soll alles nu en Spaß si. </a:t>
            </a:r>
          </a:p>
          <a:p>
            <a:r>
              <a:rPr lang="de-DE" sz="2600" dirty="0"/>
              <a:t>Für de Fall, dass doch </a:t>
            </a:r>
            <a:r>
              <a:rPr lang="de-DE" sz="2600" dirty="0" err="1"/>
              <a:t>ebber</a:t>
            </a:r>
            <a:r>
              <a:rPr lang="de-DE" sz="2600" dirty="0"/>
              <a:t> jetzt </a:t>
            </a:r>
            <a:r>
              <a:rPr lang="de-DE" sz="2600" dirty="0" err="1"/>
              <a:t>nersch</a:t>
            </a:r>
            <a:r>
              <a:rPr lang="de-DE" sz="2600" dirty="0"/>
              <a:t> </a:t>
            </a:r>
            <a:r>
              <a:rPr lang="de-DE" sz="2600" dirty="0" err="1"/>
              <a:t>isch</a:t>
            </a:r>
            <a:r>
              <a:rPr lang="de-DE" sz="2600" dirty="0"/>
              <a:t>, sag ich </a:t>
            </a:r>
            <a:r>
              <a:rPr lang="de-DE" sz="2600" dirty="0" err="1"/>
              <a:t>schumol</a:t>
            </a:r>
            <a:r>
              <a:rPr lang="de-DE" sz="2600" dirty="0"/>
              <a:t>: </a:t>
            </a:r>
            <a:r>
              <a:rPr lang="de-DE" sz="2600" dirty="0" err="1"/>
              <a:t>S‘tut</a:t>
            </a:r>
            <a:r>
              <a:rPr lang="de-DE" sz="2600" dirty="0"/>
              <a:t> </a:t>
            </a:r>
            <a:r>
              <a:rPr lang="de-DE" sz="2600" dirty="0" err="1"/>
              <a:t>mer</a:t>
            </a:r>
            <a:r>
              <a:rPr lang="de-DE" sz="2600" dirty="0"/>
              <a:t> leid!</a:t>
            </a:r>
          </a:p>
          <a:p>
            <a:r>
              <a:rPr lang="de-DE" sz="2600" dirty="0" err="1"/>
              <a:t>Un</a:t>
            </a:r>
            <a:r>
              <a:rPr lang="de-DE" sz="2600" dirty="0"/>
              <a:t> </a:t>
            </a:r>
            <a:r>
              <a:rPr lang="de-DE" sz="2600" dirty="0" err="1"/>
              <a:t>jetz</a:t>
            </a:r>
            <a:r>
              <a:rPr lang="de-DE" sz="2600" dirty="0"/>
              <a:t> heißt nu </a:t>
            </a:r>
            <a:r>
              <a:rPr lang="de-DE" sz="2600" dirty="0" err="1"/>
              <a:t>nu</a:t>
            </a:r>
            <a:r>
              <a:rPr lang="de-DE" sz="2600" dirty="0"/>
              <a:t> Fotos </a:t>
            </a:r>
            <a:r>
              <a:rPr lang="de-DE" sz="2600" dirty="0" err="1"/>
              <a:t>vu</a:t>
            </a:r>
            <a:r>
              <a:rPr lang="de-DE" sz="2600" dirty="0"/>
              <a:t> 2017 mache </a:t>
            </a:r>
            <a:r>
              <a:rPr lang="de-DE" sz="2600" dirty="0" err="1"/>
              <a:t>un</a:t>
            </a:r>
            <a:r>
              <a:rPr lang="de-DE" sz="2600" dirty="0"/>
              <a:t> mir </a:t>
            </a:r>
            <a:r>
              <a:rPr lang="de-DE" sz="2600" dirty="0" err="1"/>
              <a:t>zuäkumme</a:t>
            </a:r>
            <a:r>
              <a:rPr lang="de-DE" sz="2600" dirty="0"/>
              <a:t> loh. </a:t>
            </a:r>
          </a:p>
          <a:p>
            <a:endParaRPr lang="de-DE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3719888" y="5412749"/>
            <a:ext cx="2281526" cy="7447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 err="1"/>
              <a:t>Dankeee</a:t>
            </a:r>
            <a:r>
              <a:rPr lang="de-DE" dirty="0"/>
              <a:t>!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51644">
            <a:off x="8747005" y="3982096"/>
            <a:ext cx="177165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0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2890" y="5899188"/>
            <a:ext cx="10861449" cy="958812"/>
          </a:xfrm>
        </p:spPr>
        <p:txBody>
          <a:bodyPr>
            <a:normAutofit fontScale="90000"/>
          </a:bodyPr>
          <a:lstStyle/>
          <a:p>
            <a:r>
              <a:rPr lang="de-DE" dirty="0">
                <a:solidFill>
                  <a:schemeClr val="tx1"/>
                </a:solidFill>
              </a:rPr>
              <a:t>D `Jugend glänzt mit zwei </a:t>
            </a:r>
            <a:r>
              <a:rPr lang="de-DE" dirty="0" err="1">
                <a:solidFill>
                  <a:schemeClr val="tx1"/>
                </a:solidFill>
              </a:rPr>
              <a:t>Uftritt</a:t>
            </a:r>
            <a:r>
              <a:rPr lang="de-DE" dirty="0">
                <a:solidFill>
                  <a:schemeClr val="tx1"/>
                </a:solidFill>
              </a:rPr>
              <a:t> bim </a:t>
            </a:r>
            <a:r>
              <a:rPr lang="de-DE" dirty="0" err="1">
                <a:solidFill>
                  <a:schemeClr val="tx1"/>
                </a:solidFill>
              </a:rPr>
              <a:t>Schlappi</a:t>
            </a:r>
            <a:r>
              <a:rPr lang="de-DE" dirty="0">
                <a:solidFill>
                  <a:schemeClr val="tx1"/>
                </a:solidFill>
              </a:rPr>
              <a:t>-Ball!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4453" y="767751"/>
            <a:ext cx="8750168" cy="4921969"/>
          </a:xfrm>
          <a:prstGeom prst="rect">
            <a:avLst/>
          </a:prstGeom>
        </p:spPr>
      </p:pic>
      <p:sp>
        <p:nvSpPr>
          <p:cNvPr id="6" name="Inhaltsplatzhalter 2"/>
          <p:cNvSpPr txBox="1">
            <a:spLocks/>
          </p:cNvSpPr>
          <p:nvPr/>
        </p:nvSpPr>
        <p:spPr>
          <a:xfrm rot="19931784">
            <a:off x="162893" y="1002655"/>
            <a:ext cx="4227491" cy="872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de-DE" sz="4800" dirty="0">
                <a:solidFill>
                  <a:schemeClr val="tx1"/>
                </a:solidFill>
              </a:rPr>
              <a:t>Black</a:t>
            </a:r>
            <a:r>
              <a:rPr lang="de-DE" sz="4800" dirty="0">
                <a:solidFill>
                  <a:schemeClr val="accent1">
                    <a:lumMod val="75000"/>
                  </a:schemeClr>
                </a:solidFill>
              </a:rPr>
              <a:t> &amp; </a:t>
            </a:r>
            <a:r>
              <a:rPr lang="de-DE" sz="4800" dirty="0">
                <a:solidFill>
                  <a:schemeClr val="bg1"/>
                </a:solidFill>
              </a:rPr>
              <a:t>White</a:t>
            </a:r>
          </a:p>
        </p:txBody>
      </p:sp>
    </p:spTree>
    <p:extLst>
      <p:ext uri="{BB962C8B-B14F-4D97-AF65-F5344CB8AC3E}">
        <p14:creationId xmlns:p14="http://schemas.microsoft.com/office/powerpoint/2010/main" val="365651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974</Words>
  <Application>Microsoft Office PowerPoint</Application>
  <PresentationFormat>Breitbild</PresentationFormat>
  <Paragraphs>150</Paragraphs>
  <Slides>84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84</vt:i4>
      </vt:variant>
    </vt:vector>
  </HeadingPairs>
  <TitlesOfParts>
    <vt:vector size="89" baseType="lpstr">
      <vt:lpstr>Arial</vt:lpstr>
      <vt:lpstr>Kristen ITC</vt:lpstr>
      <vt:lpstr>Trebuchet MS</vt:lpstr>
      <vt:lpstr>Wingdings 3</vt:lpstr>
      <vt:lpstr>Facette</vt:lpstr>
      <vt:lpstr>S‘Johr 2016</vt:lpstr>
      <vt:lpstr>Ehrung bi de Jugend:  10 Johr de bi!</vt:lpstr>
      <vt:lpstr> Im Januar Schlittschuhlaufe - Jugend un Erwachsene</vt:lpstr>
      <vt:lpstr>Kurze Stärkung zwischedurch: </vt:lpstr>
      <vt:lpstr>Und dann:</vt:lpstr>
      <vt:lpstr>Aber Spaß häts gmacht!</vt:lpstr>
      <vt:lpstr>Fasnet!!</vt:lpstr>
      <vt:lpstr>PowerPoint-Präsentation</vt:lpstr>
      <vt:lpstr>D `Jugend glänzt mit zwei Uftritt bim Schlappi-Ball!</vt:lpstr>
      <vt:lpstr>PowerPoint-Präsentation</vt:lpstr>
      <vt:lpstr>Und die Erwachsene?</vt:lpstr>
      <vt:lpstr>Nei, diä sin it grad ufgstande!</vt:lpstr>
      <vt:lpstr>Un des war dann s`Ergebnis: </vt:lpstr>
      <vt:lpstr>Schee war‘s !</vt:lpstr>
      <vt:lpstr>Uftritt im „Haus Breitnau“</vt:lpstr>
      <vt:lpstr>Erwachsene gucke  de Kinder zuä</vt:lpstr>
      <vt:lpstr>Uftritt bim Henslerhof im Mai</vt:lpstr>
      <vt:lpstr>Dann hieß es warte…</vt:lpstr>
      <vt:lpstr>Un als Zun weg war und ies langsam kalt worre isch … hän mir tanzt: </vt:lpstr>
      <vt:lpstr>Mir hän dann die Reschde vum Empfang nu leer g‘macht !</vt:lpstr>
      <vt:lpstr>Kurkonzert am 13. Mai im Foyer:</vt:lpstr>
      <vt:lpstr>PowerPoint-Präsentation</vt:lpstr>
      <vt:lpstr>Nadierlich mit de Kindergruppe: </vt:lpstr>
      <vt:lpstr>Fronleichnam im Juni!</vt:lpstr>
      <vt:lpstr>E scheenes buntes Bild!</vt:lpstr>
      <vt:lpstr>It alli ware so fit am Morgä …</vt:lpstr>
      <vt:lpstr>Ab zum G‘mei-Viertele- vielliecht macht sell wieder wach?</vt:lpstr>
      <vt:lpstr>Besser ischs! </vt:lpstr>
      <vt:lpstr>Am Nochmittag  gmiädliches Bisamme hucke</vt:lpstr>
      <vt:lpstr>Un nadierlich mit Volley-Ball-spiele!</vt:lpstr>
      <vt:lpstr>PowerPoint-Präsentation</vt:lpstr>
      <vt:lpstr>Dem Wetter zum Trotz Nordic Walking Gipfel </vt:lpstr>
      <vt:lpstr>Große Begeischterung schu bim Ufwärme:</vt:lpstr>
      <vt:lpstr>Bilder vu underwegs: </vt:lpstr>
      <vt:lpstr>Foto-Finish:</vt:lpstr>
      <vt:lpstr>PowerPoint-Präsentation</vt:lpstr>
      <vt:lpstr>Und schon faschd traditionell: s‘Speck-Vesper mit em Fässle Bier !</vt:lpstr>
      <vt:lpstr>Wettelbrunn Juli</vt:lpstr>
      <vt:lpstr>Abkühlung in der Bar!</vt:lpstr>
      <vt:lpstr>S‘war ein heißer Tag!</vt:lpstr>
      <vt:lpstr>PowerPoint-Präsentation</vt:lpstr>
      <vt:lpstr>Schee, war‘s</vt:lpstr>
      <vt:lpstr>3 spannende Tag im Zeltlager mit de Trakis </vt:lpstr>
      <vt:lpstr>PowerPoint-Präsentation</vt:lpstr>
      <vt:lpstr>Uftritt vor em Pfarrhof im Juli</vt:lpstr>
      <vt:lpstr>Tatkräftige Unterstützung vu is‘rem Gründungsmitglied </vt:lpstr>
      <vt:lpstr>Mentale Unterstützung durch iser  langjähriges Mitglied – grad frisch operiert!</vt:lpstr>
      <vt:lpstr>Und doh die „Notlösung“ vu de Hanna! </vt:lpstr>
      <vt:lpstr>Volley-Ball statt Prob mit de Jugend</vt:lpstr>
      <vt:lpstr>Vroni‘s ledschde Prob bi de Kinder</vt:lpstr>
      <vt:lpstr>Im August Städtlefeschd Löffinge</vt:lpstr>
      <vt:lpstr>Mol schnell nu für ä Bild posiere und dann…</vt:lpstr>
      <vt:lpstr>… ab in d‘Bar !!</vt:lpstr>
      <vt:lpstr>Kreistrachtenfest in Breisach</vt:lpstr>
      <vt:lpstr>Mit Jugend und Trakis:</vt:lpstr>
      <vt:lpstr>Mir hän ä  Rebe als Gastgeschenk krieägt!</vt:lpstr>
      <vt:lpstr>Ab nach Marbach</vt:lpstr>
      <vt:lpstr>… dann aber Mitte drin!</vt:lpstr>
      <vt:lpstr>Als Belohnung hän mer dann für jeden ebbis passendes gfunde: </vt:lpstr>
      <vt:lpstr>Fazit vu dem Dag:</vt:lpstr>
      <vt:lpstr>Ausflug nach München </vt:lpstr>
      <vt:lpstr>Zum Frühstück häts leckere, frisch gebutterte Laugebrezle gäh!</vt:lpstr>
      <vt:lpstr>Im Bord-Bischtro ischs au mol eng worre</vt:lpstr>
      <vt:lpstr>s‘erschde Bier dann uf em Viktualie-Markt!</vt:lpstr>
      <vt:lpstr>Für d‘Stadtführung hän mir miäse in d‘Pedale träte</vt:lpstr>
      <vt:lpstr>PowerPoint-Präsentation</vt:lpstr>
      <vt:lpstr>Gruppenfoto</vt:lpstr>
      <vt:lpstr>Also numol : Gruppefoto!</vt:lpstr>
      <vt:lpstr>Un wer hät d‘Redschle leer gmacht?</vt:lpstr>
      <vt:lpstr>Besuch im Olympia-Stadion</vt:lpstr>
      <vt:lpstr>Der längste Tischkicker</vt:lpstr>
      <vt:lpstr>… und dann wieder heim!</vt:lpstr>
      <vt:lpstr>Klettern  Jugend un Erwachsene  im November</vt:lpstr>
      <vt:lpstr>PowerPoint-Präsentation</vt:lpstr>
      <vt:lpstr>Am Beispiel von Jürgen un Klaus zeige ich jetz mol die Eleganz des Kletterns</vt:lpstr>
      <vt:lpstr>PowerPoint-Präsentation</vt:lpstr>
      <vt:lpstr>PowerPoint-Präsentation</vt:lpstr>
      <vt:lpstr>PowerPoint-Präsentation</vt:lpstr>
      <vt:lpstr>PowerPoint-Präsentation</vt:lpstr>
      <vt:lpstr>G‘schafft !</vt:lpstr>
      <vt:lpstr>PowerPoint-Präsentation</vt:lpstr>
      <vt:lpstr>Kinder un Jugendliche kreativ</vt:lpstr>
      <vt:lpstr>Un so wies Johr afangt,  here mirs au uf: mit Schlittschuhlaufe!</vt:lpstr>
      <vt:lpstr>So, fertig!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Christiane</dc:creator>
  <cp:lastModifiedBy>Markus Schuler</cp:lastModifiedBy>
  <cp:revision>95</cp:revision>
  <dcterms:created xsi:type="dcterms:W3CDTF">2017-01-20T19:18:07Z</dcterms:created>
  <dcterms:modified xsi:type="dcterms:W3CDTF">2019-04-07T12:26:45Z</dcterms:modified>
</cp:coreProperties>
</file>