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5" r:id="rId3"/>
    <p:sldId id="277" r:id="rId4"/>
    <p:sldId id="276" r:id="rId5"/>
    <p:sldId id="278" r:id="rId6"/>
    <p:sldId id="279" r:id="rId7"/>
    <p:sldId id="257" r:id="rId8"/>
    <p:sldId id="281" r:id="rId9"/>
    <p:sldId id="339" r:id="rId10"/>
    <p:sldId id="259" r:id="rId11"/>
    <p:sldId id="282" r:id="rId12"/>
    <p:sldId id="283" r:id="rId13"/>
    <p:sldId id="260" r:id="rId14"/>
    <p:sldId id="261" r:id="rId15"/>
    <p:sldId id="289" r:id="rId16"/>
    <p:sldId id="290" r:id="rId17"/>
    <p:sldId id="262" r:id="rId18"/>
    <p:sldId id="263" r:id="rId19"/>
    <p:sldId id="285" r:id="rId20"/>
    <p:sldId id="266" r:id="rId21"/>
    <p:sldId id="284" r:id="rId22"/>
    <p:sldId id="267" r:id="rId23"/>
    <p:sldId id="264" r:id="rId24"/>
    <p:sldId id="265" r:id="rId25"/>
    <p:sldId id="286" r:id="rId26"/>
    <p:sldId id="287" r:id="rId27"/>
    <p:sldId id="268" r:id="rId28"/>
    <p:sldId id="269" r:id="rId29"/>
    <p:sldId id="270" r:id="rId30"/>
    <p:sldId id="271" r:id="rId31"/>
    <p:sldId id="291" r:id="rId32"/>
    <p:sldId id="294" r:id="rId33"/>
    <p:sldId id="273" r:id="rId34"/>
    <p:sldId id="292" r:id="rId35"/>
    <p:sldId id="296" r:id="rId36"/>
    <p:sldId id="295" r:id="rId37"/>
    <p:sldId id="293" r:id="rId38"/>
    <p:sldId id="297" r:id="rId39"/>
    <p:sldId id="298" r:id="rId40"/>
    <p:sldId id="316" r:id="rId41"/>
    <p:sldId id="317" r:id="rId42"/>
    <p:sldId id="300" r:id="rId43"/>
    <p:sldId id="309" r:id="rId44"/>
    <p:sldId id="302" r:id="rId45"/>
    <p:sldId id="303" r:id="rId46"/>
    <p:sldId id="304" r:id="rId47"/>
    <p:sldId id="311" r:id="rId48"/>
    <p:sldId id="306" r:id="rId49"/>
    <p:sldId id="307" r:id="rId50"/>
    <p:sldId id="308" r:id="rId51"/>
    <p:sldId id="312" r:id="rId52"/>
    <p:sldId id="313" r:id="rId53"/>
    <p:sldId id="314" r:id="rId54"/>
    <p:sldId id="341" r:id="rId55"/>
    <p:sldId id="342" r:id="rId56"/>
    <p:sldId id="343" r:id="rId57"/>
    <p:sldId id="372" r:id="rId58"/>
    <p:sldId id="377" r:id="rId59"/>
    <p:sldId id="378" r:id="rId60"/>
    <p:sldId id="373" r:id="rId61"/>
    <p:sldId id="374" r:id="rId62"/>
    <p:sldId id="379" r:id="rId63"/>
    <p:sldId id="375" r:id="rId64"/>
    <p:sldId id="380" r:id="rId65"/>
    <p:sldId id="381" r:id="rId66"/>
    <p:sldId id="334" r:id="rId67"/>
    <p:sldId id="335" r:id="rId68"/>
    <p:sldId id="315" r:id="rId69"/>
    <p:sldId id="320" r:id="rId70"/>
    <p:sldId id="351" r:id="rId71"/>
    <p:sldId id="321" r:id="rId72"/>
    <p:sldId id="322" r:id="rId73"/>
    <p:sldId id="323" r:id="rId74"/>
    <p:sldId id="324" r:id="rId75"/>
    <p:sldId id="329" r:id="rId76"/>
    <p:sldId id="326" r:id="rId77"/>
    <p:sldId id="327" r:id="rId78"/>
    <p:sldId id="332" r:id="rId79"/>
    <p:sldId id="330" r:id="rId80"/>
    <p:sldId id="328" r:id="rId81"/>
    <p:sldId id="331" r:id="rId82"/>
    <p:sldId id="333" r:id="rId83"/>
    <p:sldId id="369" r:id="rId84"/>
    <p:sldId id="370" r:id="rId85"/>
    <p:sldId id="347" r:id="rId86"/>
    <p:sldId id="355" r:id="rId87"/>
    <p:sldId id="352" r:id="rId88"/>
    <p:sldId id="348" r:id="rId89"/>
    <p:sldId id="354" r:id="rId90"/>
    <p:sldId id="361" r:id="rId91"/>
    <p:sldId id="353" r:id="rId92"/>
    <p:sldId id="356" r:id="rId93"/>
    <p:sldId id="358" r:id="rId94"/>
    <p:sldId id="366" r:id="rId95"/>
    <p:sldId id="362" r:id="rId96"/>
    <p:sldId id="359" r:id="rId97"/>
    <p:sldId id="363" r:id="rId98"/>
    <p:sldId id="364" r:id="rId99"/>
    <p:sldId id="365" r:id="rId100"/>
    <p:sldId id="367" r:id="rId101"/>
    <p:sldId id="360" r:id="rId102"/>
    <p:sldId id="301" r:id="rId103"/>
    <p:sldId id="340" r:id="rId104"/>
    <p:sldId id="346" r:id="rId105"/>
    <p:sldId id="371" r:id="rId106"/>
    <p:sldId id="319" r:id="rId107"/>
    <p:sldId id="337" r:id="rId108"/>
    <p:sldId id="336" r:id="rId109"/>
    <p:sldId id="310" r:id="rId110"/>
    <p:sldId id="383" r:id="rId111"/>
    <p:sldId id="349" r:id="rId112"/>
    <p:sldId id="350" r:id="rId1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7FF"/>
    <a:srgbClr val="345FB6"/>
    <a:srgbClr val="0066FF"/>
    <a:srgbClr val="FF9933"/>
    <a:srgbClr val="FF3399"/>
    <a:srgbClr val="2D97BD"/>
    <a:srgbClr val="FFCC00"/>
    <a:srgbClr val="C4925C"/>
    <a:srgbClr val="F6886A"/>
    <a:srgbClr val="794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3/17/2019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4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gif"/><Relationship Id="rId4" Type="http://schemas.openxmlformats.org/officeDocument/2006/relationships/image" Target="../media/image1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/>
              <a:t>Vereinsjahr</a:t>
            </a:r>
            <a:br>
              <a:rPr lang="de-DE" dirty="0"/>
            </a:br>
            <a:r>
              <a:rPr lang="de-DE" dirty="0"/>
              <a:t>2018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099" y="4916604"/>
            <a:ext cx="7058592" cy="6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3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9848" y="234466"/>
            <a:ext cx="10058400" cy="80070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Generalversammlung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1" t="22400" r="20055" b="12839"/>
          <a:stretch/>
        </p:blipFill>
        <p:spPr>
          <a:xfrm>
            <a:off x="2337759" y="1183188"/>
            <a:ext cx="7166114" cy="487255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949078" y="6167196"/>
            <a:ext cx="10058400" cy="6045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200" dirty="0" err="1">
                <a:latin typeface="Franklin Gothic Medium" panose="020B0603020102020204" pitchFamily="34" charset="0"/>
              </a:rPr>
              <a:t>Isere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neie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Ehremitglieder</a:t>
            </a:r>
            <a:r>
              <a:rPr lang="de-DE" sz="3200" dirty="0">
                <a:latin typeface="Franklin Gothic Medium" panose="020B0603020102020204" pitchFamily="34" charset="0"/>
              </a:rPr>
              <a:t>! – 40 Jahre aktiv </a:t>
            </a:r>
            <a:r>
              <a:rPr lang="de-DE" sz="3200" dirty="0" err="1">
                <a:latin typeface="Franklin Gothic Medium" panose="020B0603020102020204" pitchFamily="34" charset="0"/>
              </a:rPr>
              <a:t>debi</a:t>
            </a:r>
            <a:r>
              <a:rPr lang="de-DE" sz="3200" dirty="0">
                <a:latin typeface="Franklin Gothic Medium" panose="020B0603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94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00" b="12456"/>
          <a:stretch/>
        </p:blipFill>
        <p:spPr>
          <a:xfrm>
            <a:off x="991597" y="335910"/>
            <a:ext cx="3839196" cy="4883072"/>
          </a:xfrm>
          <a:ln w="57150">
            <a:solidFill>
              <a:srgbClr val="345FB6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68" t="293" r="13010"/>
          <a:stretch/>
        </p:blipFill>
        <p:spPr>
          <a:xfrm rot="5400000">
            <a:off x="5565567" y="2424178"/>
            <a:ext cx="4767653" cy="371767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3" name="Ovale Legende 2"/>
          <p:cNvSpPr/>
          <p:nvPr/>
        </p:nvSpPr>
        <p:spPr>
          <a:xfrm>
            <a:off x="5451895" y="1"/>
            <a:ext cx="4158238" cy="1828800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/>
              <a:t>Jetz</a:t>
            </a:r>
            <a:r>
              <a:rPr lang="de-DE" sz="3200" dirty="0"/>
              <a:t>‘ </a:t>
            </a:r>
            <a:r>
              <a:rPr lang="de-DE" sz="3200" dirty="0" err="1"/>
              <a:t>isch</a:t>
            </a:r>
            <a:r>
              <a:rPr lang="de-DE" sz="3200" dirty="0"/>
              <a:t> aber </a:t>
            </a:r>
            <a:r>
              <a:rPr lang="de-DE" sz="3200" dirty="0" err="1"/>
              <a:t>guät</a:t>
            </a:r>
            <a:r>
              <a:rPr lang="de-DE" sz="3200" dirty="0"/>
              <a:t> mit Mütze-Bilder!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52091" y="5693434"/>
            <a:ext cx="4684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66FF"/>
                </a:solidFill>
              </a:rPr>
              <a:t>Eins </a:t>
            </a:r>
            <a:r>
              <a:rPr lang="de-DE" sz="4000" dirty="0" err="1">
                <a:solidFill>
                  <a:srgbClr val="0066FF"/>
                </a:solidFill>
              </a:rPr>
              <a:t>han</a:t>
            </a:r>
            <a:r>
              <a:rPr lang="de-DE" sz="4000" dirty="0">
                <a:solidFill>
                  <a:srgbClr val="0066FF"/>
                </a:solidFill>
              </a:rPr>
              <a:t> ich noch: </a:t>
            </a:r>
          </a:p>
        </p:txBody>
      </p:sp>
      <p:sp>
        <p:nvSpPr>
          <p:cNvPr id="7" name="Ovale Legende 6"/>
          <p:cNvSpPr/>
          <p:nvPr/>
        </p:nvSpPr>
        <p:spPr>
          <a:xfrm>
            <a:off x="9387848" y="914401"/>
            <a:ext cx="2549409" cy="1441988"/>
          </a:xfrm>
          <a:prstGeom prst="wedgeEllipseCallout">
            <a:avLst>
              <a:gd name="adj1" fmla="val -33741"/>
              <a:gd name="adj2" fmla="val 7221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Och, schade!</a:t>
            </a:r>
          </a:p>
        </p:txBody>
      </p:sp>
    </p:spTree>
    <p:extLst>
      <p:ext uri="{BB962C8B-B14F-4D97-AF65-F5344CB8AC3E}">
        <p14:creationId xmlns:p14="http://schemas.microsoft.com/office/powerpoint/2010/main" val="16291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52" r="1560" b="7985"/>
          <a:stretch/>
        </p:blipFill>
        <p:spPr>
          <a:xfrm>
            <a:off x="586153" y="564519"/>
            <a:ext cx="4762223" cy="5896666"/>
          </a:xfr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6349041" y="948905"/>
            <a:ext cx="47704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chemeClr val="accent2"/>
                </a:solidFill>
              </a:rPr>
              <a:t>Und des </a:t>
            </a:r>
            <a:r>
              <a:rPr lang="de-DE" sz="4400" dirty="0" err="1">
                <a:solidFill>
                  <a:schemeClr val="accent2"/>
                </a:solidFill>
              </a:rPr>
              <a:t>ischs</a:t>
            </a:r>
            <a:r>
              <a:rPr lang="de-DE" sz="4400" dirty="0">
                <a:solidFill>
                  <a:schemeClr val="accent2"/>
                </a:solidFill>
              </a:rPr>
              <a:t> „Corpus-</a:t>
            </a:r>
            <a:r>
              <a:rPr lang="de-DE" sz="4400" dirty="0" err="1">
                <a:solidFill>
                  <a:schemeClr val="accent2"/>
                </a:solidFill>
              </a:rPr>
              <a:t>Delikti</a:t>
            </a:r>
            <a:r>
              <a:rPr lang="de-DE" sz="4400" dirty="0">
                <a:solidFill>
                  <a:schemeClr val="accent2"/>
                </a:solidFill>
              </a:rPr>
              <a:t>“ einer </a:t>
            </a:r>
            <a:r>
              <a:rPr lang="de-DE" sz="4400" dirty="0" err="1">
                <a:solidFill>
                  <a:schemeClr val="accent2"/>
                </a:solidFill>
              </a:rPr>
              <a:t>Wiihnächtsfeier</a:t>
            </a:r>
            <a:r>
              <a:rPr lang="de-DE" sz="440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685472" y="4226944"/>
            <a:ext cx="3907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accent6"/>
                </a:solidFill>
              </a:rPr>
              <a:t>Wer </a:t>
            </a:r>
            <a:r>
              <a:rPr lang="de-DE" sz="4000" dirty="0" err="1">
                <a:solidFill>
                  <a:schemeClr val="accent6"/>
                </a:solidFill>
              </a:rPr>
              <a:t>hät</a:t>
            </a:r>
            <a:r>
              <a:rPr lang="de-DE" sz="4000" dirty="0">
                <a:solidFill>
                  <a:schemeClr val="accent6"/>
                </a:solidFill>
              </a:rPr>
              <a:t> </a:t>
            </a:r>
            <a:r>
              <a:rPr lang="de-DE" sz="4000" dirty="0" err="1">
                <a:solidFill>
                  <a:schemeClr val="accent6"/>
                </a:solidFill>
              </a:rPr>
              <a:t>doh</a:t>
            </a:r>
            <a:r>
              <a:rPr lang="de-DE" sz="4000" dirty="0">
                <a:solidFill>
                  <a:schemeClr val="accent6"/>
                </a:solidFill>
              </a:rPr>
              <a:t> </a:t>
            </a:r>
            <a:r>
              <a:rPr lang="de-DE" sz="4000" dirty="0" err="1">
                <a:solidFill>
                  <a:schemeClr val="accent6"/>
                </a:solidFill>
              </a:rPr>
              <a:t>s‘Spitzle</a:t>
            </a:r>
            <a:r>
              <a:rPr lang="de-DE" sz="4000" dirty="0">
                <a:solidFill>
                  <a:schemeClr val="accent6"/>
                </a:solidFill>
              </a:rPr>
              <a:t> klaut?</a:t>
            </a:r>
          </a:p>
        </p:txBody>
      </p:sp>
      <p:sp>
        <p:nvSpPr>
          <p:cNvPr id="6" name="Pfeil nach rechts 5"/>
          <p:cNvSpPr/>
          <p:nvPr/>
        </p:nvSpPr>
        <p:spPr>
          <a:xfrm rot="12383029">
            <a:off x="3184355" y="3685013"/>
            <a:ext cx="3418318" cy="690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9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Jetz</a:t>
            </a:r>
            <a:r>
              <a:rPr lang="de-DE" dirty="0"/>
              <a:t> nu ä </a:t>
            </a:r>
            <a:r>
              <a:rPr lang="de-DE" dirty="0" err="1"/>
              <a:t>baar</a:t>
            </a:r>
            <a:r>
              <a:rPr lang="de-DE" dirty="0"/>
              <a:t> Schnapp-Schüsse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264" y="1859281"/>
            <a:ext cx="5394960" cy="4053840"/>
          </a:xfrm>
          <a:prstGeom prst="rect">
            <a:avLst/>
          </a:prstGeom>
          <a:ln w="28575">
            <a:solidFill>
              <a:srgbClr val="FF0000"/>
            </a:solidFill>
            <a:prstDash val="dashDot"/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18177" y="2225675"/>
            <a:ext cx="5186486" cy="1465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Au aktuelle Weltereignisse trete bi </a:t>
            </a:r>
            <a:r>
              <a:rPr lang="de-DE" sz="36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is</a:t>
            </a:r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in Erscheinung:</a:t>
            </a:r>
          </a:p>
        </p:txBody>
      </p:sp>
      <p:sp>
        <p:nvSpPr>
          <p:cNvPr id="8" name="Pfeil nach rechts 7"/>
          <p:cNvSpPr/>
          <p:nvPr/>
        </p:nvSpPr>
        <p:spPr>
          <a:xfrm rot="20854745">
            <a:off x="4598889" y="4417411"/>
            <a:ext cx="3899140" cy="4054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toShape 4" descr="Bildergebnis für Logo WM 2018"/>
          <p:cNvSpPr>
            <a:spLocks noChangeAspect="1" noChangeArrowheads="1"/>
          </p:cNvSpPr>
          <p:nvPr/>
        </p:nvSpPr>
        <p:spPr bwMode="auto">
          <a:xfrm>
            <a:off x="155575" y="-2041525"/>
            <a:ext cx="61436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4029">
            <a:off x="1761376" y="3847381"/>
            <a:ext cx="2585170" cy="26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0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42" y="86421"/>
            <a:ext cx="6196553" cy="6456715"/>
          </a:xfrm>
        </p:spPr>
      </p:pic>
      <p:sp>
        <p:nvSpPr>
          <p:cNvPr id="5" name="Textfeld 4"/>
          <p:cNvSpPr txBox="1"/>
          <p:nvPr/>
        </p:nvSpPr>
        <p:spPr>
          <a:xfrm>
            <a:off x="6607835" y="1397480"/>
            <a:ext cx="52448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solidFill>
                  <a:schemeClr val="accent1"/>
                </a:solidFill>
              </a:rPr>
              <a:t>Ehrung für</a:t>
            </a:r>
          </a:p>
          <a:p>
            <a:pPr algn="ctr"/>
            <a:r>
              <a:rPr lang="de-DE" sz="5400" dirty="0">
                <a:solidFill>
                  <a:schemeClr val="accent1"/>
                </a:solidFill>
              </a:rPr>
              <a:t>5 </a:t>
            </a:r>
            <a:r>
              <a:rPr lang="de-DE" sz="5400" dirty="0" err="1">
                <a:solidFill>
                  <a:schemeClr val="accent1"/>
                </a:solidFill>
              </a:rPr>
              <a:t>Johr</a:t>
            </a:r>
            <a:r>
              <a:rPr lang="de-DE" sz="5400" dirty="0">
                <a:solidFill>
                  <a:schemeClr val="accent1"/>
                </a:solidFill>
              </a:rPr>
              <a:t> bi de Kinder</a:t>
            </a:r>
          </a:p>
        </p:txBody>
      </p:sp>
    </p:spTree>
    <p:extLst>
      <p:ext uri="{BB962C8B-B14F-4D97-AF65-F5344CB8AC3E}">
        <p14:creationId xmlns:p14="http://schemas.microsoft.com/office/powerpoint/2010/main" val="357357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85" y="305207"/>
            <a:ext cx="4028532" cy="6154948"/>
          </a:xfrm>
        </p:spPr>
      </p:pic>
      <p:sp>
        <p:nvSpPr>
          <p:cNvPr id="5" name="Textfeld 4"/>
          <p:cNvSpPr txBox="1"/>
          <p:nvPr/>
        </p:nvSpPr>
        <p:spPr>
          <a:xfrm>
            <a:off x="5141344" y="829262"/>
            <a:ext cx="6426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C00000"/>
                </a:solidFill>
              </a:rPr>
              <a:t>Überraschung im Proberaum für die Kinder!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188" y="2166347"/>
            <a:ext cx="3400990" cy="227186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141344" y="4698076"/>
            <a:ext cx="6426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C00000"/>
                </a:solidFill>
              </a:rPr>
              <a:t>Und „Eine“ hat daran gedacht </a:t>
            </a:r>
            <a:r>
              <a:rPr lang="de-DE" sz="3200" dirty="0">
                <a:solidFill>
                  <a:srgbClr val="C00000"/>
                </a:solidFill>
                <a:sym typeface="Wingdings" panose="05000000000000000000" pitchFamily="2" charset="2"/>
              </a:rPr>
              <a:t> - Vielen Dank!</a:t>
            </a:r>
            <a:endParaRPr lang="de-DE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16" r="424" b="11818"/>
          <a:stretch/>
        </p:blipFill>
        <p:spPr>
          <a:xfrm>
            <a:off x="6331347" y="254335"/>
            <a:ext cx="4693211" cy="5887675"/>
          </a:xfr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871268" y="802257"/>
            <a:ext cx="4554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Bi </a:t>
            </a:r>
            <a:r>
              <a:rPr lang="de-DE" sz="4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is</a:t>
            </a:r>
            <a:r>
              <a:rPr lang="de-DE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wird </a:t>
            </a:r>
            <a:r>
              <a:rPr lang="de-DE" sz="4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it</a:t>
            </a:r>
            <a:r>
              <a:rPr lang="de-DE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nu </a:t>
            </a:r>
            <a:r>
              <a:rPr lang="de-DE" sz="4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danzt</a:t>
            </a:r>
            <a:r>
              <a:rPr lang="de-DE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4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un</a:t>
            </a:r>
            <a:r>
              <a:rPr lang="de-DE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Sekt </a:t>
            </a:r>
            <a:r>
              <a:rPr lang="de-DE" sz="4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gsoffe</a:t>
            </a:r>
            <a:r>
              <a:rPr lang="de-DE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71268" y="3347049"/>
            <a:ext cx="48652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00B050"/>
                </a:solidFill>
              </a:rPr>
              <a:t>Ä </a:t>
            </a:r>
            <a:r>
              <a:rPr lang="de-DE" sz="4400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Dank </a:t>
            </a:r>
            <a:r>
              <a:rPr lang="de-DE" sz="4400" b="1" dirty="0" err="1">
                <a:solidFill>
                  <a:srgbClr val="FFC000"/>
                </a:solidFill>
                <a:latin typeface="Bradley Hand ITC" panose="03070402050302030203" pitchFamily="66" charset="0"/>
              </a:rPr>
              <a:t>schee</a:t>
            </a:r>
            <a:r>
              <a:rPr lang="de-DE" sz="4400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! </a:t>
            </a:r>
            <a:r>
              <a:rPr lang="de-DE" sz="3600" dirty="0">
                <a:solidFill>
                  <a:srgbClr val="00B050"/>
                </a:solidFill>
              </a:rPr>
              <a:t>an </a:t>
            </a:r>
            <a:r>
              <a:rPr lang="de-DE" sz="3600" dirty="0" err="1">
                <a:solidFill>
                  <a:srgbClr val="00B050"/>
                </a:solidFill>
              </a:rPr>
              <a:t>alli</a:t>
            </a:r>
            <a:r>
              <a:rPr lang="de-DE" sz="3600" dirty="0">
                <a:solidFill>
                  <a:srgbClr val="00B050"/>
                </a:solidFill>
              </a:rPr>
              <a:t>, </a:t>
            </a:r>
            <a:r>
              <a:rPr lang="de-DE" sz="3600" dirty="0" err="1">
                <a:solidFill>
                  <a:srgbClr val="00B050"/>
                </a:solidFill>
              </a:rPr>
              <a:t>diä</a:t>
            </a:r>
            <a:r>
              <a:rPr lang="de-DE" sz="3600" dirty="0">
                <a:solidFill>
                  <a:srgbClr val="00B050"/>
                </a:solidFill>
              </a:rPr>
              <a:t> </a:t>
            </a:r>
            <a:r>
              <a:rPr lang="de-DE" sz="3600" dirty="0" err="1">
                <a:solidFill>
                  <a:srgbClr val="00B050"/>
                </a:solidFill>
              </a:rPr>
              <a:t>ebbis</a:t>
            </a:r>
            <a:r>
              <a:rPr lang="de-DE" sz="3600" dirty="0">
                <a:solidFill>
                  <a:srgbClr val="00B050"/>
                </a:solidFill>
              </a:rPr>
              <a:t> durchs </a:t>
            </a:r>
            <a:r>
              <a:rPr lang="de-DE" sz="3600" dirty="0" err="1">
                <a:solidFill>
                  <a:srgbClr val="00B050"/>
                </a:solidFill>
              </a:rPr>
              <a:t>Johr</a:t>
            </a:r>
            <a:r>
              <a:rPr lang="de-DE" sz="3600" dirty="0">
                <a:solidFill>
                  <a:srgbClr val="00B050"/>
                </a:solidFill>
              </a:rPr>
              <a:t> durch </a:t>
            </a:r>
            <a:r>
              <a:rPr lang="de-DE" sz="3600" dirty="0" err="1">
                <a:solidFill>
                  <a:srgbClr val="00B050"/>
                </a:solidFill>
              </a:rPr>
              <a:t>mitbrocht</a:t>
            </a:r>
            <a:r>
              <a:rPr lang="de-DE" sz="3600" dirty="0">
                <a:solidFill>
                  <a:srgbClr val="00B050"/>
                </a:solidFill>
              </a:rPr>
              <a:t> </a:t>
            </a:r>
            <a:r>
              <a:rPr lang="de-DE" sz="3600" dirty="0" err="1">
                <a:solidFill>
                  <a:srgbClr val="00B050"/>
                </a:solidFill>
              </a:rPr>
              <a:t>hän</a:t>
            </a:r>
            <a:r>
              <a:rPr lang="de-DE" sz="3600" dirty="0">
                <a:solidFill>
                  <a:srgbClr val="00B05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60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10" y="189781"/>
            <a:ext cx="3918238" cy="6356008"/>
          </a:xfrm>
          <a:ln w="57150">
            <a:solidFill>
              <a:srgbClr val="A3E7FF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4468483" y="1173191"/>
            <a:ext cx="778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345FB6"/>
                </a:solidFill>
              </a:rPr>
              <a:t>Kleiner Tipp für die Erwachsenen: 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469147" y="2346097"/>
            <a:ext cx="5141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70C0"/>
                </a:solidFill>
              </a:rPr>
              <a:t>Di ei oder </a:t>
            </a:r>
            <a:r>
              <a:rPr lang="de-DE" sz="3200" dirty="0" err="1">
                <a:solidFill>
                  <a:srgbClr val="0070C0"/>
                </a:solidFill>
              </a:rPr>
              <a:t>ander</a:t>
            </a:r>
            <a:r>
              <a:rPr lang="de-DE" sz="3200" dirty="0">
                <a:solidFill>
                  <a:srgbClr val="0070C0"/>
                </a:solidFill>
              </a:rPr>
              <a:t> Dehnübung während de Ansage schütze vor Verletzungen </a:t>
            </a:r>
            <a:r>
              <a:rPr lang="de-DE" sz="3200" dirty="0" err="1">
                <a:solidFill>
                  <a:srgbClr val="0070C0"/>
                </a:solidFill>
              </a:rPr>
              <a:t>un</a:t>
            </a:r>
            <a:r>
              <a:rPr lang="de-DE" sz="3200" dirty="0">
                <a:solidFill>
                  <a:srgbClr val="0070C0"/>
                </a:solidFill>
              </a:rPr>
              <a:t> sehne au nu </a:t>
            </a:r>
            <a:r>
              <a:rPr lang="de-DE" sz="3200" dirty="0" err="1">
                <a:solidFill>
                  <a:srgbClr val="0070C0"/>
                </a:solidFill>
              </a:rPr>
              <a:t>mords</a:t>
            </a:r>
            <a:r>
              <a:rPr lang="de-DE" sz="3200" dirty="0">
                <a:solidFill>
                  <a:srgbClr val="0070C0"/>
                </a:solidFill>
              </a:rPr>
              <a:t> sportlich </a:t>
            </a:r>
            <a:r>
              <a:rPr lang="de-DE" sz="3200" dirty="0" err="1">
                <a:solidFill>
                  <a:srgbClr val="0070C0"/>
                </a:solidFill>
              </a:rPr>
              <a:t>us</a:t>
            </a:r>
            <a:r>
              <a:rPr lang="de-DE" sz="3200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272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71" y="1152469"/>
            <a:ext cx="3609478" cy="5351849"/>
          </a:xfrm>
          <a:prstGeom prst="rect">
            <a:avLst/>
          </a:prstGeom>
        </p:spPr>
      </p:pic>
      <p:pic>
        <p:nvPicPr>
          <p:cNvPr id="5" name="Inhaltsplatzhalt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3771">
            <a:off x="7587543" y="544309"/>
            <a:ext cx="3222989" cy="55459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5589" y="224287"/>
            <a:ext cx="770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Wenn de Opa mit de Enkelin…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05899" y="2130725"/>
            <a:ext cx="1650549" cy="21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2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844" y="631280"/>
            <a:ext cx="5443095" cy="4156379"/>
          </a:xfrm>
        </p:spPr>
        <p:txBody>
          <a:bodyPr/>
          <a:lstStyle/>
          <a:p>
            <a:pPr algn="ctr"/>
            <a:r>
              <a:rPr lang="de-DE" dirty="0" err="1"/>
              <a:t>What‘s</a:t>
            </a:r>
            <a:r>
              <a:rPr lang="de-DE" dirty="0"/>
              <a:t> App</a:t>
            </a:r>
            <a:br>
              <a:rPr lang="de-DE" dirty="0"/>
            </a:br>
            <a:r>
              <a:rPr lang="de-DE" dirty="0"/>
              <a:t>Tipp-Fehler</a:t>
            </a:r>
            <a:br>
              <a:rPr lang="de-DE" dirty="0"/>
            </a:br>
            <a:r>
              <a:rPr lang="de-DE" dirty="0"/>
              <a:t>Teil 1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488" y="87816"/>
            <a:ext cx="3632163" cy="6457179"/>
          </a:xfrm>
          <a:ln>
            <a:solidFill>
              <a:srgbClr val="002060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6970143" y="1440611"/>
            <a:ext cx="1401570" cy="4572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237070" y="639906"/>
            <a:ext cx="5443095" cy="4156379"/>
          </a:xfrm>
        </p:spPr>
        <p:txBody>
          <a:bodyPr/>
          <a:lstStyle/>
          <a:p>
            <a:pPr algn="ctr"/>
            <a:r>
              <a:rPr lang="de-DE" dirty="0" err="1"/>
              <a:t>What‘s</a:t>
            </a:r>
            <a:r>
              <a:rPr lang="de-DE" dirty="0"/>
              <a:t> App</a:t>
            </a:r>
            <a:br>
              <a:rPr lang="de-DE" dirty="0"/>
            </a:br>
            <a:r>
              <a:rPr lang="de-DE" dirty="0"/>
              <a:t>Tipp-Fehler</a:t>
            </a:r>
            <a:br>
              <a:rPr lang="de-DE" dirty="0"/>
            </a:br>
            <a:r>
              <a:rPr lang="de-DE" dirty="0"/>
              <a:t>Teil 2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13" y="77637"/>
            <a:ext cx="3707202" cy="6590581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993367" y="1656272"/>
            <a:ext cx="1112808" cy="48307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2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6715" y="253271"/>
            <a:ext cx="10058400" cy="971679"/>
          </a:xfrm>
        </p:spPr>
        <p:txBody>
          <a:bodyPr/>
          <a:lstStyle/>
          <a:p>
            <a:pPr algn="ctr"/>
            <a:r>
              <a:rPr lang="de-DE" dirty="0"/>
              <a:t>Vorstandswechsel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098" y="1328466"/>
            <a:ext cx="5681347" cy="521235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00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584" y="174081"/>
            <a:ext cx="10058400" cy="1609344"/>
          </a:xfrm>
        </p:spPr>
        <p:txBody>
          <a:bodyPr/>
          <a:lstStyle/>
          <a:p>
            <a:pPr algn="ctr"/>
            <a:r>
              <a:rPr lang="de-DE" dirty="0"/>
              <a:t>Ehrungen für </a:t>
            </a:r>
            <a:r>
              <a:rPr lang="de-DE" dirty="0" err="1"/>
              <a:t>guätä</a:t>
            </a:r>
            <a:r>
              <a:rPr lang="de-DE" dirty="0"/>
              <a:t> Probe-Besuch 2018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01" y="1958196"/>
            <a:ext cx="4219978" cy="464101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540" y="1958196"/>
            <a:ext cx="4342192" cy="448573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5" name="Flussdiagramm: Alternativer Prozess 4"/>
          <p:cNvSpPr/>
          <p:nvPr/>
        </p:nvSpPr>
        <p:spPr>
          <a:xfrm rot="20622397">
            <a:off x="2786331" y="5633135"/>
            <a:ext cx="3010619" cy="73324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Bi de </a:t>
            </a:r>
            <a:r>
              <a:rPr lang="de-DE" sz="2800" dirty="0" err="1"/>
              <a:t>Trakis</a:t>
            </a:r>
            <a:endParaRPr lang="de-DE" sz="2800" dirty="0"/>
          </a:p>
        </p:txBody>
      </p:sp>
      <p:sp>
        <p:nvSpPr>
          <p:cNvPr id="6" name="Flussdiagramm: Alternativer Prozess 5"/>
          <p:cNvSpPr/>
          <p:nvPr/>
        </p:nvSpPr>
        <p:spPr>
          <a:xfrm rot="1394503">
            <a:off x="5941286" y="5323763"/>
            <a:ext cx="3412181" cy="73324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Bi de </a:t>
            </a:r>
            <a:r>
              <a:rPr lang="de-DE" sz="2800" dirty="0" err="1"/>
              <a:t>Tanzbäre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231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645" y="1420147"/>
            <a:ext cx="5952226" cy="3198847"/>
          </a:xfrm>
        </p:spPr>
        <p:txBody>
          <a:bodyPr>
            <a:normAutofit/>
          </a:bodyPr>
          <a:lstStyle/>
          <a:p>
            <a:pPr algn="ctr"/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jetz</a:t>
            </a:r>
            <a:r>
              <a:rPr lang="de-DE" dirty="0"/>
              <a:t> nu de Pechvogel </a:t>
            </a:r>
            <a:br>
              <a:rPr lang="de-DE" dirty="0"/>
            </a:br>
            <a:r>
              <a:rPr lang="de-DE" dirty="0" err="1"/>
              <a:t>vu</a:t>
            </a:r>
            <a:r>
              <a:rPr lang="de-DE" dirty="0"/>
              <a:t> 2018: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941" y="484632"/>
            <a:ext cx="4603210" cy="56425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592" y="4063040"/>
            <a:ext cx="2019300" cy="21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8970" y="3176586"/>
            <a:ext cx="1330513" cy="8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32407 C 0.01328 0.37708 0.03568 0.45116 0.11419 0.45 C 0.22904 0.45 0.2375 0.20208 0.37396 0.20116 C 0.49726 0.20116 0.43151 0.41805 0.54987 0.41713 C 0.67305 0.41713 0.60742 0.26018 0.73984 0.26018 C 0.85846 0.26018 0.79258 0.36597 0.89779 0.36597 C 0.99948 0.36597 0.94648 0.28518 1.0388 0.28518 C 1.0918 0.28518 1.09635 0.30717 1.10039 0.32407 " pathEditMode="relative" rAng="0" ptsTypes="AAAAAAAA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 </a:t>
            </a:r>
            <a:r>
              <a:rPr lang="de-DE" dirty="0" err="1"/>
              <a:t>wars</a:t>
            </a:r>
            <a:r>
              <a:rPr lang="de-DE" dirty="0"/>
              <a:t> für dies </a:t>
            </a:r>
            <a:r>
              <a:rPr lang="de-DE" dirty="0" err="1"/>
              <a:t>johr</a:t>
            </a:r>
            <a:r>
              <a:rPr lang="de-DE" dirty="0"/>
              <a:t>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094"/>
          <a:stretch/>
        </p:blipFill>
        <p:spPr>
          <a:xfrm>
            <a:off x="3423429" y="2533471"/>
            <a:ext cx="4072926" cy="33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59" y="939082"/>
            <a:ext cx="8045888" cy="4051300"/>
          </a:xfrm>
          <a:ln w="38100">
            <a:solidFill>
              <a:srgbClr val="00B0F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1095727" y="145959"/>
            <a:ext cx="10058400" cy="60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 err="1">
                <a:latin typeface="Franklin Gothic Medium" panose="020B0603020102020204" pitchFamily="34" charset="0"/>
              </a:rPr>
              <a:t>Un</a:t>
            </a:r>
            <a:r>
              <a:rPr lang="de-DE" sz="2800" dirty="0">
                <a:latin typeface="Franklin Gothic Medium" panose="020B0603020102020204" pitchFamily="34" charset="0"/>
              </a:rPr>
              <a:t> </a:t>
            </a:r>
            <a:r>
              <a:rPr lang="de-DE" sz="2800" dirty="0" err="1">
                <a:latin typeface="Franklin Gothic Medium" panose="020B0603020102020204" pitchFamily="34" charset="0"/>
              </a:rPr>
              <a:t>diesmol</a:t>
            </a:r>
            <a:r>
              <a:rPr lang="de-DE" sz="2800" dirty="0">
                <a:latin typeface="Franklin Gothic Medium" panose="020B0603020102020204" pitchFamily="34" charset="0"/>
              </a:rPr>
              <a:t> </a:t>
            </a:r>
            <a:r>
              <a:rPr lang="de-DE" sz="2800" dirty="0" err="1">
                <a:latin typeface="Franklin Gothic Medium" panose="020B0603020102020204" pitchFamily="34" charset="0"/>
              </a:rPr>
              <a:t>gits</a:t>
            </a:r>
            <a:r>
              <a:rPr lang="de-DE" sz="2800" dirty="0">
                <a:latin typeface="Franklin Gothic Medium" panose="020B0603020102020204" pitchFamily="34" charset="0"/>
              </a:rPr>
              <a:t> Bilder </a:t>
            </a:r>
            <a:r>
              <a:rPr lang="de-DE" sz="2800" dirty="0" err="1">
                <a:latin typeface="Franklin Gothic Medium" panose="020B0603020102020204" pitchFamily="34" charset="0"/>
              </a:rPr>
              <a:t>vum</a:t>
            </a:r>
            <a:r>
              <a:rPr lang="de-DE" sz="2800" dirty="0">
                <a:latin typeface="Franklin Gothic Medium" panose="020B0603020102020204" pitchFamily="34" charset="0"/>
              </a:rPr>
              <a:t> traditionelle </a:t>
            </a:r>
            <a:r>
              <a:rPr lang="de-DE" sz="2800" dirty="0" err="1">
                <a:latin typeface="Franklin Gothic Medium" panose="020B0603020102020204" pitchFamily="34" charset="0"/>
              </a:rPr>
              <a:t>Wurschdsalod</a:t>
            </a:r>
            <a:r>
              <a:rPr lang="de-DE" sz="2800" dirty="0">
                <a:latin typeface="Franklin Gothic Medium" panose="020B0603020102020204" pitchFamily="34" charset="0"/>
              </a:rPr>
              <a:t>-Esse :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6950">
            <a:off x="7741736" y="2493034"/>
            <a:ext cx="3619460" cy="399403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724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04" y="968622"/>
            <a:ext cx="5802864" cy="5660621"/>
          </a:xfrm>
          <a:ln w="57150">
            <a:solidFill>
              <a:srgbClr val="C0000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1095727" y="145959"/>
            <a:ext cx="10058400" cy="60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 err="1">
                <a:latin typeface="Franklin Gothic Medium" panose="020B0603020102020204" pitchFamily="34" charset="0"/>
              </a:rPr>
              <a:t>Un</a:t>
            </a:r>
            <a:r>
              <a:rPr lang="de-DE" sz="2800" dirty="0">
                <a:latin typeface="Franklin Gothic Medium" panose="020B0603020102020204" pitchFamily="34" charset="0"/>
              </a:rPr>
              <a:t> so </a:t>
            </a:r>
            <a:r>
              <a:rPr lang="de-DE" sz="2800" dirty="0" err="1">
                <a:latin typeface="Franklin Gothic Medium" panose="020B0603020102020204" pitchFamily="34" charset="0"/>
              </a:rPr>
              <a:t>isch</a:t>
            </a:r>
            <a:r>
              <a:rPr lang="de-DE" sz="2800" dirty="0">
                <a:latin typeface="Franklin Gothic Medium" panose="020B0603020102020204" pitchFamily="34" charset="0"/>
              </a:rPr>
              <a:t> des Abschiedsgeschenk </a:t>
            </a:r>
            <a:r>
              <a:rPr lang="de-DE" sz="2800" dirty="0" err="1">
                <a:latin typeface="Franklin Gothic Medium" panose="020B0603020102020204" pitchFamily="34" charset="0"/>
              </a:rPr>
              <a:t>vu</a:t>
            </a:r>
            <a:r>
              <a:rPr lang="de-DE" sz="2800" dirty="0">
                <a:latin typeface="Franklin Gothic Medium" panose="020B0603020102020204" pitchFamily="34" charset="0"/>
              </a:rPr>
              <a:t> de Manja </a:t>
            </a:r>
            <a:r>
              <a:rPr lang="de-DE" sz="2800" dirty="0" err="1">
                <a:latin typeface="Franklin Gothic Medium" panose="020B0603020102020204" pitchFamily="34" charset="0"/>
              </a:rPr>
              <a:t>gli</a:t>
            </a:r>
            <a:r>
              <a:rPr lang="de-DE" sz="2800" dirty="0">
                <a:latin typeface="Franklin Gothic Medium" panose="020B0603020102020204" pitchFamily="34" charset="0"/>
              </a:rPr>
              <a:t> </a:t>
            </a:r>
            <a:r>
              <a:rPr lang="de-DE" sz="2800" dirty="0" err="1">
                <a:latin typeface="Franklin Gothic Medium" panose="020B0603020102020204" pitchFamily="34" charset="0"/>
              </a:rPr>
              <a:t>g‘nutzt</a:t>
            </a:r>
            <a:r>
              <a:rPr lang="de-DE" sz="2800" dirty="0">
                <a:latin typeface="Franklin Gothic Medium" panose="020B0603020102020204" pitchFamily="34" charset="0"/>
              </a:rPr>
              <a:t> </a:t>
            </a:r>
            <a:r>
              <a:rPr lang="de-DE" sz="2800" dirty="0" err="1">
                <a:latin typeface="Franklin Gothic Medium" panose="020B0603020102020204" pitchFamily="34" charset="0"/>
              </a:rPr>
              <a:t>worre</a:t>
            </a:r>
            <a:r>
              <a:rPr lang="de-DE" sz="2800" dirty="0">
                <a:latin typeface="Franklin Gothic Medium" panose="020B0603020102020204" pitchFamily="34" charset="0"/>
              </a:rPr>
              <a:t>: </a:t>
            </a:r>
          </a:p>
        </p:txBody>
      </p:sp>
      <p:sp>
        <p:nvSpPr>
          <p:cNvPr id="6" name="Pfeil nach links 5"/>
          <p:cNvSpPr/>
          <p:nvPr/>
        </p:nvSpPr>
        <p:spPr>
          <a:xfrm>
            <a:off x="5180334" y="2931595"/>
            <a:ext cx="1889185" cy="2070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links 6"/>
          <p:cNvSpPr/>
          <p:nvPr/>
        </p:nvSpPr>
        <p:spPr>
          <a:xfrm rot="11268642">
            <a:off x="1936228" y="2846705"/>
            <a:ext cx="1490793" cy="2215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 rot="1057936">
            <a:off x="7976731" y="3185767"/>
            <a:ext cx="3720688" cy="60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 err="1">
                <a:latin typeface="Franklin Gothic Medium" panose="020B0603020102020204" pitchFamily="34" charset="0"/>
              </a:rPr>
              <a:t>Stoht</a:t>
            </a:r>
            <a:r>
              <a:rPr lang="de-DE" sz="2800" dirty="0">
                <a:latin typeface="Franklin Gothic Medium" panose="020B0603020102020204" pitchFamily="34" charset="0"/>
              </a:rPr>
              <a:t> ihm </a:t>
            </a:r>
            <a:r>
              <a:rPr lang="de-DE" sz="2800" dirty="0" err="1">
                <a:latin typeface="Franklin Gothic Medium" panose="020B0603020102020204" pitchFamily="34" charset="0"/>
              </a:rPr>
              <a:t>guät</a:t>
            </a:r>
            <a:r>
              <a:rPr lang="de-DE" sz="2800" dirty="0">
                <a:latin typeface="Franklin Gothic Medium" panose="020B0603020102020204" pitchFamily="34" charset="0"/>
              </a:rPr>
              <a:t>, oder?</a:t>
            </a:r>
          </a:p>
        </p:txBody>
      </p:sp>
    </p:spTree>
    <p:extLst>
      <p:ext uri="{BB962C8B-B14F-4D97-AF65-F5344CB8AC3E}">
        <p14:creationId xmlns:p14="http://schemas.microsoft.com/office/powerpoint/2010/main" val="119193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55" y="1602042"/>
            <a:ext cx="6521657" cy="4955307"/>
          </a:xfrm>
          <a:ln w="38100">
            <a:solidFill>
              <a:srgbClr val="FFC00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-94891" y="275355"/>
            <a:ext cx="11976339" cy="1544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de-DE" sz="3200" dirty="0" err="1">
                <a:latin typeface="Franklin Gothic Medium" panose="020B0603020102020204" pitchFamily="34" charset="0"/>
              </a:rPr>
              <a:t>Uf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em</a:t>
            </a:r>
            <a:r>
              <a:rPr lang="de-DE" sz="3200" dirty="0">
                <a:latin typeface="Franklin Gothic Medium" panose="020B0603020102020204" pitchFamily="34" charset="0"/>
              </a:rPr>
              <a:t> Heimweg </a:t>
            </a:r>
            <a:r>
              <a:rPr lang="de-DE" sz="3200" dirty="0" err="1">
                <a:latin typeface="Franklin Gothic Medium" panose="020B0603020102020204" pitchFamily="34" charset="0"/>
              </a:rPr>
              <a:t>hän</a:t>
            </a:r>
            <a:r>
              <a:rPr lang="de-DE" sz="3200" dirty="0">
                <a:latin typeface="Franklin Gothic Medium" panose="020B0603020102020204" pitchFamily="34" charset="0"/>
              </a:rPr>
              <a:t> dann </a:t>
            </a:r>
            <a:r>
              <a:rPr lang="de-DE" sz="3200" dirty="0" err="1">
                <a:latin typeface="Franklin Gothic Medium" panose="020B0603020102020204" pitchFamily="34" charset="0"/>
              </a:rPr>
              <a:t>schu</a:t>
            </a:r>
            <a:r>
              <a:rPr lang="de-DE" sz="3200" dirty="0">
                <a:latin typeface="Franklin Gothic Medium" panose="020B0603020102020204" pitchFamily="34" charset="0"/>
              </a:rPr>
              <a:t> di </a:t>
            </a:r>
            <a:r>
              <a:rPr lang="de-DE" sz="3200" dirty="0" err="1">
                <a:latin typeface="Franklin Gothic Medium" panose="020B0603020102020204" pitchFamily="34" charset="0"/>
              </a:rPr>
              <a:t>erschde</a:t>
            </a:r>
            <a:r>
              <a:rPr lang="de-DE" sz="3200" dirty="0">
                <a:latin typeface="Franklin Gothic Medium" panose="020B0603020102020204" pitchFamily="34" charset="0"/>
              </a:rPr>
              <a:t>  Übergabe-Gespräche </a:t>
            </a:r>
            <a:r>
              <a:rPr lang="de-DE" sz="3200" dirty="0" err="1">
                <a:latin typeface="Franklin Gothic Medium" panose="020B0603020102020204" pitchFamily="34" charset="0"/>
              </a:rPr>
              <a:t>zwischem</a:t>
            </a:r>
            <a:r>
              <a:rPr lang="de-DE" sz="3200" dirty="0">
                <a:latin typeface="Franklin Gothic Medium" panose="020B0603020102020204" pitchFamily="34" charset="0"/>
              </a:rPr>
              <a:t> alte </a:t>
            </a:r>
            <a:r>
              <a:rPr lang="de-DE" sz="3200" dirty="0" err="1">
                <a:latin typeface="Franklin Gothic Medium" panose="020B0603020102020204" pitchFamily="34" charset="0"/>
              </a:rPr>
              <a:t>un</a:t>
            </a:r>
            <a:r>
              <a:rPr lang="de-DE" sz="3200" dirty="0">
                <a:latin typeface="Franklin Gothic Medium" panose="020B0603020102020204" pitchFamily="34" charset="0"/>
              </a:rPr>
              <a:t> mit </a:t>
            </a:r>
            <a:r>
              <a:rPr lang="de-DE" sz="3200" dirty="0" err="1">
                <a:latin typeface="Franklin Gothic Medium" panose="020B0603020102020204" pitchFamily="34" charset="0"/>
              </a:rPr>
              <a:t>em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neie</a:t>
            </a:r>
            <a:r>
              <a:rPr lang="de-DE" sz="3200" dirty="0">
                <a:latin typeface="Franklin Gothic Medium" panose="020B0603020102020204" pitchFamily="34" charset="0"/>
              </a:rPr>
              <a:t> Vorstand statt </a:t>
            </a:r>
            <a:r>
              <a:rPr lang="de-DE" sz="3200" dirty="0" err="1">
                <a:latin typeface="Franklin Gothic Medium" panose="020B0603020102020204" pitchFamily="34" charset="0"/>
              </a:rPr>
              <a:t>gfunde</a:t>
            </a:r>
            <a:r>
              <a:rPr lang="de-DE" sz="3200" dirty="0">
                <a:latin typeface="Franklin Gothic Medium" panose="020B0603020102020204" pitchFamily="34" charset="0"/>
              </a:rPr>
              <a:t>: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7211683" y="2665564"/>
            <a:ext cx="4861916" cy="2355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Nei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, de Klaus </a:t>
            </a:r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hät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 kein Korb </a:t>
            </a:r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vu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 de Manja </a:t>
            </a:r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kriägt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 – er </a:t>
            </a:r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hät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 ihn nur ä Stuck für sie </a:t>
            </a:r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dreiht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cxnSp>
        <p:nvCxnSpPr>
          <p:cNvPr id="3" name="Gewinkelte Verbindung 2"/>
          <p:cNvCxnSpPr/>
          <p:nvPr/>
        </p:nvCxnSpPr>
        <p:spPr>
          <a:xfrm rot="10800000" flipV="1">
            <a:off x="3985405" y="3183147"/>
            <a:ext cx="2967487" cy="1199072"/>
          </a:xfrm>
          <a:prstGeom prst="bentConnector3">
            <a:avLst>
              <a:gd name="adj1" fmla="val 3488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71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074" y="182708"/>
            <a:ext cx="6150461" cy="895594"/>
          </a:xfrm>
        </p:spPr>
        <p:txBody>
          <a:bodyPr/>
          <a:lstStyle/>
          <a:p>
            <a:r>
              <a:rPr lang="de-DE" dirty="0"/>
              <a:t>Osterbasteln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960" y="247464"/>
            <a:ext cx="5069205" cy="367474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32" y="1194884"/>
            <a:ext cx="4354830" cy="40024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60" y="3661566"/>
            <a:ext cx="5374975" cy="29024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76377" y="5598543"/>
            <a:ext cx="242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</a:rPr>
              <a:t>Schliife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632725" y="1814448"/>
            <a:ext cx="242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…</a:t>
            </a:r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</a:rPr>
              <a:t>amole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68619" y="4820421"/>
            <a:ext cx="2104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…fertig!</a:t>
            </a:r>
          </a:p>
        </p:txBody>
      </p:sp>
    </p:spTree>
    <p:extLst>
      <p:ext uri="{BB962C8B-B14F-4D97-AF65-F5344CB8AC3E}">
        <p14:creationId xmlns:p14="http://schemas.microsoft.com/office/powerpoint/2010/main" val="156717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41" y="108336"/>
            <a:ext cx="2996496" cy="3693658"/>
          </a:xfrm>
          <a:prstGeom prst="rect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517" y="2792242"/>
            <a:ext cx="3962089" cy="3717985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450567" y="544493"/>
            <a:ext cx="2605177" cy="1811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Fleißiges Werkeln für  </a:t>
            </a:r>
            <a:r>
              <a:rPr lang="de-DE" sz="2800" dirty="0" err="1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iser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de-DE" sz="2800" dirty="0" err="1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negschtes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de-DE" sz="2800" dirty="0" err="1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Ivent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: </a:t>
            </a:r>
          </a:p>
        </p:txBody>
      </p:sp>
      <p:pic>
        <p:nvPicPr>
          <p:cNvPr id="9" name="Inhaltsplatzhalt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385" y="172483"/>
            <a:ext cx="5555470" cy="4166603"/>
          </a:xfrm>
          <a:prstGeom prst="rect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74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458" y="188024"/>
            <a:ext cx="6170763" cy="1265840"/>
          </a:xfrm>
        </p:spPr>
        <p:txBody>
          <a:bodyPr>
            <a:normAutofit/>
          </a:bodyPr>
          <a:lstStyle/>
          <a:p>
            <a:pPr algn="ctr"/>
            <a:r>
              <a:rPr lang="de-DE" sz="4400" dirty="0">
                <a:solidFill>
                  <a:srgbClr val="00B050"/>
                </a:solidFill>
              </a:rPr>
              <a:t>„Tanz in den Mai“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297" y="386990"/>
            <a:ext cx="5391579" cy="4051300"/>
          </a:xfrm>
          <a:ln w="28575">
            <a:solidFill>
              <a:srgbClr val="92D050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42077">
            <a:off x="543862" y="2027209"/>
            <a:ext cx="5359877" cy="401990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 rot="1057936">
            <a:off x="7372128" y="4971429"/>
            <a:ext cx="3720688" cy="1293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>
                <a:latin typeface="Franklin Gothic Medium" panose="020B0603020102020204" pitchFamily="34" charset="0"/>
              </a:rPr>
              <a:t>Mir sin kriecht.</a:t>
            </a:r>
          </a:p>
          <a:p>
            <a:pPr marL="0" indent="0" algn="ctr">
              <a:buNone/>
            </a:pPr>
            <a:r>
              <a:rPr lang="de-DE" sz="2800" dirty="0">
                <a:latin typeface="Franklin Gothic Medium" panose="020B0603020102020204" pitchFamily="34" charset="0"/>
              </a:rPr>
              <a:t>Alle startklar!</a:t>
            </a:r>
          </a:p>
        </p:txBody>
      </p:sp>
    </p:spTree>
    <p:extLst>
      <p:ext uri="{BB962C8B-B14F-4D97-AF65-F5344CB8AC3E}">
        <p14:creationId xmlns:p14="http://schemas.microsoft.com/office/powerpoint/2010/main" val="4158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5" t="22813" r="26486" b="-2237"/>
          <a:stretch/>
        </p:blipFill>
        <p:spPr>
          <a:xfrm>
            <a:off x="163071" y="300283"/>
            <a:ext cx="3917501" cy="4198929"/>
          </a:xfrm>
          <a:ln w="57150">
            <a:solidFill>
              <a:srgbClr val="00B0F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284" y="729466"/>
            <a:ext cx="4105826" cy="461966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142" y="2874044"/>
            <a:ext cx="3896336" cy="379083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4261448" y="124927"/>
            <a:ext cx="5987938" cy="60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>
                <a:latin typeface="Franklin Gothic Medium" panose="020B0603020102020204" pitchFamily="34" charset="0"/>
              </a:rPr>
              <a:t>Zuvor aber viele fleißige Hände: 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 rot="1057936">
            <a:off x="4084733" y="1483836"/>
            <a:ext cx="3720688" cy="60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In de </a:t>
            </a:r>
            <a:r>
              <a:rPr lang="de-DE" sz="28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Kuchi</a:t>
            </a:r>
            <a:r>
              <a:rPr lang="de-DE" sz="28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753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665" y="342090"/>
            <a:ext cx="5295637" cy="6355524"/>
          </a:xfrm>
          <a:ln w="57150">
            <a:solidFill>
              <a:srgbClr val="00B0F0"/>
            </a:solidFill>
            <a:prstDash val="solid"/>
          </a:ln>
        </p:spPr>
      </p:pic>
      <p:sp>
        <p:nvSpPr>
          <p:cNvPr id="5" name="Sechseck 4"/>
          <p:cNvSpPr/>
          <p:nvPr/>
        </p:nvSpPr>
        <p:spPr>
          <a:xfrm rot="21068587">
            <a:off x="750498" y="1940943"/>
            <a:ext cx="3433313" cy="2648310"/>
          </a:xfrm>
          <a:prstGeom prst="hexagon">
            <a:avLst/>
          </a:prstGeom>
          <a:solidFill>
            <a:srgbClr val="A3E7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dirty="0"/>
              <a:t>Ich will gar </a:t>
            </a:r>
            <a:r>
              <a:rPr lang="de-DE" sz="2800" dirty="0" err="1"/>
              <a:t>it</a:t>
            </a:r>
            <a:r>
              <a:rPr lang="de-DE" sz="2800" dirty="0"/>
              <a:t> wisse, was </a:t>
            </a:r>
            <a:r>
              <a:rPr lang="de-DE" sz="2800" dirty="0" err="1"/>
              <a:t>diä</a:t>
            </a:r>
            <a:r>
              <a:rPr lang="de-DE" sz="2800" dirty="0"/>
              <a:t> zwei </a:t>
            </a:r>
            <a:r>
              <a:rPr lang="de-DE" sz="2800" dirty="0" err="1"/>
              <a:t>doh</a:t>
            </a:r>
            <a:r>
              <a:rPr lang="de-DE" sz="2800" dirty="0"/>
              <a:t> zum lache </a:t>
            </a:r>
            <a:r>
              <a:rPr lang="de-DE" sz="2800" dirty="0" err="1"/>
              <a:t>hän</a:t>
            </a:r>
            <a:r>
              <a:rPr lang="de-DE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41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792" y="484632"/>
            <a:ext cx="11869947" cy="1137134"/>
          </a:xfrm>
        </p:spPr>
        <p:txBody>
          <a:bodyPr>
            <a:normAutofit/>
          </a:bodyPr>
          <a:lstStyle/>
          <a:p>
            <a:pPr algn="ctr"/>
            <a:r>
              <a:rPr lang="de-DE" sz="4800" dirty="0">
                <a:latin typeface="Franklin Gothic Medium" panose="020B0603020102020204" pitchFamily="34" charset="0"/>
              </a:rPr>
              <a:t>Hä? Was sin </a:t>
            </a:r>
            <a:r>
              <a:rPr lang="de-DE" sz="4800" dirty="0" err="1">
                <a:latin typeface="Franklin Gothic Medium" panose="020B0603020102020204" pitchFamily="34" charset="0"/>
              </a:rPr>
              <a:t>jetz</a:t>
            </a:r>
            <a:r>
              <a:rPr lang="de-DE" sz="4800" dirty="0">
                <a:latin typeface="Franklin Gothic Medium" panose="020B0603020102020204" pitchFamily="34" charset="0"/>
              </a:rPr>
              <a:t> au des für fünf?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431" y="1621766"/>
            <a:ext cx="7883968" cy="4771807"/>
          </a:xfr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77402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185" y="1828801"/>
            <a:ext cx="6959952" cy="3933886"/>
          </a:xfrm>
          <a:ln w="57150">
            <a:solidFill>
              <a:srgbClr val="794CB4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40" y="224286"/>
            <a:ext cx="3643223" cy="4447768"/>
          </a:xfrm>
          <a:prstGeom prst="rect">
            <a:avLst/>
          </a:prstGeom>
          <a:ln w="57150">
            <a:solidFill>
              <a:srgbClr val="794CB4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 rot="1057936">
            <a:off x="242984" y="5376588"/>
            <a:ext cx="3720688" cy="60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>
                <a:latin typeface="Franklin Gothic Medium" panose="020B0603020102020204" pitchFamily="34" charset="0"/>
              </a:rPr>
              <a:t>… </a:t>
            </a:r>
            <a:r>
              <a:rPr lang="de-DE" sz="3200" dirty="0" err="1">
                <a:latin typeface="Franklin Gothic Medium" panose="020B0603020102020204" pitchFamily="34" charset="0"/>
              </a:rPr>
              <a:t>un</a:t>
            </a:r>
            <a:r>
              <a:rPr lang="de-DE" sz="3200" dirty="0">
                <a:latin typeface="Franklin Gothic Medium" panose="020B0603020102020204" pitchFamily="34" charset="0"/>
              </a:rPr>
              <a:t> im große Saal!</a:t>
            </a:r>
          </a:p>
        </p:txBody>
      </p:sp>
      <p:sp>
        <p:nvSpPr>
          <p:cNvPr id="2" name="Ovale Legende 1"/>
          <p:cNvSpPr/>
          <p:nvPr/>
        </p:nvSpPr>
        <p:spPr>
          <a:xfrm>
            <a:off x="4123426" y="129395"/>
            <a:ext cx="7875917" cy="1846053"/>
          </a:xfrm>
          <a:prstGeom prst="wedgeEllipseCallout">
            <a:avLst>
              <a:gd name="adj1" fmla="val 520"/>
              <a:gd name="adj2" fmla="val 88024"/>
            </a:avLst>
          </a:prstGeom>
          <a:solidFill>
            <a:srgbClr val="2D9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Hoffentlich </a:t>
            </a:r>
            <a:r>
              <a:rPr lang="de-DE" sz="2800" dirty="0" err="1"/>
              <a:t>hät</a:t>
            </a:r>
            <a:r>
              <a:rPr lang="de-DE" sz="2800" dirty="0"/>
              <a:t> </a:t>
            </a:r>
            <a:r>
              <a:rPr lang="de-DE" sz="2800" dirty="0" err="1"/>
              <a:t>diä</a:t>
            </a:r>
            <a:r>
              <a:rPr lang="de-DE" sz="2800" dirty="0"/>
              <a:t> bald ihr Foto </a:t>
            </a:r>
            <a:r>
              <a:rPr lang="de-DE" sz="2800" dirty="0" err="1"/>
              <a:t>gmacht</a:t>
            </a:r>
            <a:r>
              <a:rPr lang="de-DE" sz="2800" dirty="0"/>
              <a:t>! Wenn ich nu länger </a:t>
            </a:r>
            <a:r>
              <a:rPr lang="de-DE" sz="2800" dirty="0" err="1"/>
              <a:t>doh</a:t>
            </a:r>
            <a:r>
              <a:rPr lang="de-DE" sz="2800" dirty="0"/>
              <a:t> </a:t>
            </a:r>
            <a:r>
              <a:rPr lang="de-DE" sz="2800" dirty="0" err="1"/>
              <a:t>rumschrub</a:t>
            </a:r>
            <a:r>
              <a:rPr lang="de-DE" sz="2800" dirty="0"/>
              <a:t> </a:t>
            </a:r>
            <a:r>
              <a:rPr lang="de-DE" sz="2800" dirty="0" err="1"/>
              <a:t>isch</a:t>
            </a:r>
            <a:r>
              <a:rPr lang="de-DE" sz="2800" dirty="0"/>
              <a:t> ä Loch drin!</a:t>
            </a:r>
          </a:p>
        </p:txBody>
      </p:sp>
    </p:spTree>
    <p:extLst>
      <p:ext uri="{BB962C8B-B14F-4D97-AF65-F5344CB8AC3E}">
        <p14:creationId xmlns:p14="http://schemas.microsoft.com/office/powerpoint/2010/main" val="33726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30" y="431320"/>
            <a:ext cx="7069282" cy="402116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161" y="1792052"/>
            <a:ext cx="4244287" cy="397852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7417112" y="536480"/>
            <a:ext cx="4636866" cy="60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>
                <a:latin typeface="Franklin Gothic Medium" panose="020B0603020102020204" pitchFamily="34" charset="0"/>
              </a:rPr>
              <a:t>Jeder Handgriff </a:t>
            </a:r>
            <a:r>
              <a:rPr lang="de-DE" sz="3200" dirty="0" err="1">
                <a:latin typeface="Franklin Gothic Medium" panose="020B0603020102020204" pitchFamily="34" charset="0"/>
              </a:rPr>
              <a:t>basst</a:t>
            </a:r>
            <a:r>
              <a:rPr lang="de-DE" sz="3200" dirty="0">
                <a:latin typeface="Franklin Gothic Medium" panose="020B0603020102020204" pitchFamily="34" charset="0"/>
              </a:rPr>
              <a:t>!</a:t>
            </a:r>
          </a:p>
        </p:txBody>
      </p:sp>
      <p:sp>
        <p:nvSpPr>
          <p:cNvPr id="2" name="Pfeil nach unten 1"/>
          <p:cNvSpPr/>
          <p:nvPr/>
        </p:nvSpPr>
        <p:spPr>
          <a:xfrm rot="15247283">
            <a:off x="7667334" y="4752970"/>
            <a:ext cx="379563" cy="15558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2195255" y="5135504"/>
            <a:ext cx="4636866" cy="1127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 err="1">
                <a:latin typeface="Franklin Gothic Medium" panose="020B0603020102020204" pitchFamily="34" charset="0"/>
              </a:rPr>
              <a:t>D‘Hanna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hät</a:t>
            </a:r>
            <a:r>
              <a:rPr lang="de-DE" sz="3200" dirty="0">
                <a:latin typeface="Franklin Gothic Medium" panose="020B0603020102020204" pitchFamily="34" charset="0"/>
              </a:rPr>
              <a:t> sich </a:t>
            </a:r>
            <a:r>
              <a:rPr lang="de-DE" sz="3200" dirty="0" err="1">
                <a:latin typeface="Franklin Gothic Medium" panose="020B0603020102020204" pitchFamily="34" charset="0"/>
              </a:rPr>
              <a:t>it</a:t>
            </a:r>
            <a:r>
              <a:rPr lang="de-DE" sz="3200" dirty="0">
                <a:latin typeface="Franklin Gothic Medium" panose="020B0603020102020204" pitchFamily="34" charset="0"/>
              </a:rPr>
              <a:t> bloß um </a:t>
            </a:r>
            <a:r>
              <a:rPr lang="de-DE" sz="3200" dirty="0" err="1">
                <a:latin typeface="Franklin Gothic Medium" panose="020B0603020102020204" pitchFamily="34" charset="0"/>
              </a:rPr>
              <a:t>d‘Bluäme</a:t>
            </a:r>
            <a:r>
              <a:rPr lang="de-DE" sz="3200" dirty="0">
                <a:latin typeface="Franklin Gothic Medium" panose="020B0603020102020204" pitchFamily="34" charset="0"/>
              </a:rPr>
              <a:t> kümmert</a:t>
            </a:r>
          </a:p>
        </p:txBody>
      </p:sp>
    </p:spTree>
    <p:extLst>
      <p:ext uri="{BB962C8B-B14F-4D97-AF65-F5344CB8AC3E}">
        <p14:creationId xmlns:p14="http://schemas.microsoft.com/office/powerpoint/2010/main" val="9054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834" y="840461"/>
            <a:ext cx="5436067" cy="5289355"/>
          </a:xfr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" name="Ovale Legende 1"/>
          <p:cNvSpPr/>
          <p:nvPr/>
        </p:nvSpPr>
        <p:spPr>
          <a:xfrm>
            <a:off x="6167886" y="569344"/>
            <a:ext cx="5382883" cy="3001992"/>
          </a:xfrm>
          <a:prstGeom prst="wedgeEllipseCallout">
            <a:avLst>
              <a:gd name="adj1" fmla="val -63942"/>
              <a:gd name="adj2" fmla="val -4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Hallo Klaus!</a:t>
            </a:r>
            <a:endParaRPr lang="de-DE" sz="3200" i="1" dirty="0"/>
          </a:p>
          <a:p>
            <a:pPr algn="ctr"/>
            <a:r>
              <a:rPr lang="de-DE" sz="3200" dirty="0"/>
              <a:t>Ja, </a:t>
            </a:r>
            <a:r>
              <a:rPr lang="de-DE" sz="3200" dirty="0" err="1"/>
              <a:t>basst</a:t>
            </a:r>
            <a:r>
              <a:rPr lang="de-DE" sz="3200" dirty="0"/>
              <a:t> alles – </a:t>
            </a:r>
            <a:r>
              <a:rPr lang="de-DE" sz="3200" dirty="0" err="1"/>
              <a:t>diä</a:t>
            </a:r>
            <a:r>
              <a:rPr lang="de-DE" sz="3200" dirty="0"/>
              <a:t> </a:t>
            </a:r>
            <a:r>
              <a:rPr lang="de-DE" sz="3200" dirty="0" err="1"/>
              <a:t>here</a:t>
            </a:r>
            <a:r>
              <a:rPr lang="de-DE" sz="3200" dirty="0"/>
              <a:t> sogar nu ab </a:t>
            </a:r>
            <a:r>
              <a:rPr lang="de-DE" sz="3200" dirty="0" err="1"/>
              <a:t>un</a:t>
            </a:r>
            <a:r>
              <a:rPr lang="de-DE" sz="3200" dirty="0"/>
              <a:t> </a:t>
            </a:r>
            <a:r>
              <a:rPr lang="de-DE" sz="3200" dirty="0" err="1"/>
              <a:t>zuä</a:t>
            </a:r>
            <a:r>
              <a:rPr lang="de-DE" sz="3200" dirty="0"/>
              <a:t> </a:t>
            </a:r>
            <a:r>
              <a:rPr lang="de-DE" sz="3200" dirty="0" err="1"/>
              <a:t>uf</a:t>
            </a:r>
            <a:r>
              <a:rPr lang="de-DE" sz="3200" dirty="0"/>
              <a:t> mich</a:t>
            </a:r>
          </a:p>
        </p:txBody>
      </p:sp>
    </p:spTree>
    <p:extLst>
      <p:ext uri="{BB962C8B-B14F-4D97-AF65-F5344CB8AC3E}">
        <p14:creationId xmlns:p14="http://schemas.microsoft.com/office/powerpoint/2010/main" val="8032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83" y="3176523"/>
            <a:ext cx="4722699" cy="3548695"/>
          </a:xfrm>
          <a:ln w="38100">
            <a:solidFill>
              <a:srgbClr val="794CB4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785" y="169038"/>
            <a:ext cx="3706740" cy="4933030"/>
          </a:xfrm>
          <a:prstGeom prst="rect">
            <a:avLst/>
          </a:prstGeom>
          <a:ln w="38100">
            <a:solidFill>
              <a:srgbClr val="794CB4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876" y="169038"/>
            <a:ext cx="4680585" cy="2411730"/>
          </a:xfrm>
          <a:prstGeom prst="rect">
            <a:avLst/>
          </a:prstGeom>
          <a:ln w="38100">
            <a:solidFill>
              <a:srgbClr val="794CB4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 rot="1057936">
            <a:off x="5015627" y="4944122"/>
            <a:ext cx="3720688" cy="1246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>
                <a:latin typeface="Franklin Gothic Medium" panose="020B0603020102020204" pitchFamily="34" charset="0"/>
              </a:rPr>
              <a:t>So </a:t>
            </a:r>
            <a:r>
              <a:rPr lang="de-DE" sz="3200" dirty="0" err="1">
                <a:latin typeface="Franklin Gothic Medium" panose="020B0603020102020204" pitchFamily="34" charset="0"/>
              </a:rPr>
              <a:t>schee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häts</a:t>
            </a:r>
            <a:r>
              <a:rPr lang="de-DE" sz="3200" dirty="0">
                <a:latin typeface="Franklin Gothic Medium" panose="020B0603020102020204" pitchFamily="34" charset="0"/>
              </a:rPr>
              <a:t> dann </a:t>
            </a:r>
            <a:r>
              <a:rPr lang="de-DE" sz="3200" dirty="0" err="1">
                <a:latin typeface="Franklin Gothic Medium" panose="020B0603020102020204" pitchFamily="34" charset="0"/>
              </a:rPr>
              <a:t>usgsähne</a:t>
            </a:r>
            <a:r>
              <a:rPr lang="de-DE" sz="3200" dirty="0">
                <a:latin typeface="Franklin Gothic Medium" panose="020B06030201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77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096" y="608457"/>
            <a:ext cx="6819583" cy="4987008"/>
          </a:xfrm>
          <a:ln w="57150">
            <a:solidFill>
              <a:srgbClr val="00B05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314442" y="2185558"/>
            <a:ext cx="3720688" cy="2158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0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Voll motiviert!</a:t>
            </a:r>
          </a:p>
          <a:p>
            <a:pPr marL="0" indent="0" algn="ctr">
              <a:buNone/>
            </a:pPr>
            <a:r>
              <a:rPr lang="de-DE" sz="40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Die Dame </a:t>
            </a:r>
            <a:r>
              <a:rPr lang="de-DE" sz="4000" dirty="0" err="1">
                <a:solidFill>
                  <a:srgbClr val="00B050"/>
                </a:solidFill>
                <a:latin typeface="Franklin Gothic Medium" panose="020B0603020102020204" pitchFamily="34" charset="0"/>
              </a:rPr>
              <a:t>vu</a:t>
            </a:r>
            <a:r>
              <a:rPr lang="de-DE" sz="40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 de Maibowle!</a:t>
            </a:r>
          </a:p>
        </p:txBody>
      </p:sp>
    </p:spTree>
    <p:extLst>
      <p:ext uri="{BB962C8B-B14F-4D97-AF65-F5344CB8AC3E}">
        <p14:creationId xmlns:p14="http://schemas.microsoft.com/office/powerpoint/2010/main" val="407379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29" y="1289390"/>
            <a:ext cx="7010745" cy="5258059"/>
          </a:xfrm>
          <a:ln w="57150">
            <a:solidFill>
              <a:srgbClr val="00B05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1998754" y="171912"/>
            <a:ext cx="7619697" cy="1246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>
                <a:latin typeface="Franklin Gothic Medium" panose="020B0603020102020204" pitchFamily="34" charset="0"/>
              </a:rPr>
              <a:t>Um Mitternacht </a:t>
            </a:r>
            <a:r>
              <a:rPr lang="de-DE" sz="3200" dirty="0" err="1">
                <a:latin typeface="Franklin Gothic Medium" panose="020B0603020102020204" pitchFamily="34" charset="0"/>
              </a:rPr>
              <a:t>uf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eimol</a:t>
            </a:r>
            <a:r>
              <a:rPr lang="de-DE" sz="3200" dirty="0">
                <a:latin typeface="Franklin Gothic Medium" panose="020B0603020102020204" pitchFamily="34" charset="0"/>
              </a:rPr>
              <a:t> ä </a:t>
            </a:r>
            <a:r>
              <a:rPr lang="de-DE" sz="3200">
                <a:latin typeface="Franklin Gothic Medium" panose="020B0603020102020204" pitchFamily="34" charset="0"/>
              </a:rPr>
              <a:t>grüne Invasion </a:t>
            </a:r>
            <a:r>
              <a:rPr lang="de-DE" sz="3200" dirty="0" err="1">
                <a:latin typeface="Franklin Gothic Medium" panose="020B0603020102020204" pitchFamily="34" charset="0"/>
              </a:rPr>
              <a:t>uf</a:t>
            </a:r>
            <a:r>
              <a:rPr lang="de-DE" sz="3200" dirty="0">
                <a:latin typeface="Franklin Gothic Medium" panose="020B0603020102020204" pitchFamily="34" charset="0"/>
              </a:rPr>
              <a:t> de </a:t>
            </a:r>
            <a:r>
              <a:rPr lang="de-DE" sz="3200" dirty="0" err="1">
                <a:latin typeface="Franklin Gothic Medium" panose="020B0603020102020204" pitchFamily="34" charset="0"/>
              </a:rPr>
              <a:t>Danzfläche</a:t>
            </a:r>
            <a:endParaRPr lang="de-DE" sz="32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00" y="501885"/>
            <a:ext cx="3558118" cy="6166050"/>
          </a:xfrm>
          <a:ln w="57150">
            <a:solidFill>
              <a:srgbClr val="FF000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3844807" y="1543512"/>
            <a:ext cx="7619697" cy="1246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>
                <a:latin typeface="Franklin Gothic Medium" panose="020B0603020102020204" pitchFamily="34" charset="0"/>
              </a:rPr>
              <a:t>Unser Sigi wird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271" y="2320481"/>
            <a:ext cx="3288125" cy="32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7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092" y="577970"/>
            <a:ext cx="5835290" cy="3282351"/>
          </a:xfrm>
          <a:ln w="57150">
            <a:solidFill>
              <a:srgbClr val="C0000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5552838" y="4505014"/>
            <a:ext cx="7007224" cy="1246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 err="1">
                <a:latin typeface="Franklin Gothic Medium" panose="020B0603020102020204" pitchFamily="34" charset="0"/>
              </a:rPr>
              <a:t>Nadierlich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hän</a:t>
            </a:r>
            <a:r>
              <a:rPr lang="de-DE" sz="3200" dirty="0">
                <a:latin typeface="Franklin Gothic Medium" panose="020B0603020102020204" pitchFamily="34" charset="0"/>
              </a:rPr>
              <a:t> mir de Sigi an </a:t>
            </a:r>
            <a:r>
              <a:rPr lang="de-DE" sz="3200" dirty="0" err="1">
                <a:latin typeface="Franklin Gothic Medium" panose="020B0603020102020204" pitchFamily="34" charset="0"/>
              </a:rPr>
              <a:t>sinem</a:t>
            </a:r>
            <a:r>
              <a:rPr lang="de-DE" sz="3200" dirty="0"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latin typeface="Franklin Gothic Medium" panose="020B0603020102020204" pitchFamily="34" charset="0"/>
              </a:rPr>
              <a:t>Ehretag</a:t>
            </a:r>
            <a:r>
              <a:rPr lang="de-DE" sz="3200" dirty="0">
                <a:latin typeface="Franklin Gothic Medium" panose="020B0603020102020204" pitchFamily="34" charset="0"/>
              </a:rPr>
              <a:t> au </a:t>
            </a:r>
            <a:r>
              <a:rPr lang="de-DE" sz="3200" dirty="0" err="1">
                <a:latin typeface="Franklin Gothic Medium" panose="020B0603020102020204" pitchFamily="34" charset="0"/>
              </a:rPr>
              <a:t>gweckt</a:t>
            </a:r>
            <a:r>
              <a:rPr lang="de-DE" sz="3200" dirty="0">
                <a:latin typeface="Franklin Gothic Medium" panose="020B0603020102020204" pitchFamily="34" charset="0"/>
              </a:rPr>
              <a:t>: </a:t>
            </a:r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07" y="2311878"/>
            <a:ext cx="5492496" cy="438627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2" name="Explosion 2 1"/>
          <p:cNvSpPr/>
          <p:nvPr/>
        </p:nvSpPr>
        <p:spPr>
          <a:xfrm>
            <a:off x="2471468" y="353684"/>
            <a:ext cx="2924356" cy="153550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Peng!</a:t>
            </a:r>
          </a:p>
        </p:txBody>
      </p:sp>
      <p:sp>
        <p:nvSpPr>
          <p:cNvPr id="3" name="Diagonaler Streifen 2"/>
          <p:cNvSpPr/>
          <p:nvPr/>
        </p:nvSpPr>
        <p:spPr>
          <a:xfrm>
            <a:off x="3774058" y="1535502"/>
            <a:ext cx="159588" cy="2324819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03" y="899804"/>
            <a:ext cx="5734348" cy="522495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2574983" y="66469"/>
            <a:ext cx="6625088" cy="656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Er war glaub‘ nu </a:t>
            </a:r>
            <a:r>
              <a:rPr lang="de-DE" sz="3200" dirty="0" err="1">
                <a:solidFill>
                  <a:srgbClr val="C00000"/>
                </a:solidFill>
                <a:latin typeface="Franklin Gothic Medium" panose="020B0603020102020204" pitchFamily="34" charset="0"/>
              </a:rPr>
              <a:t>it</a:t>
            </a:r>
            <a:r>
              <a:rPr lang="de-DE" sz="32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so lang im Bett!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68219" y="2447962"/>
            <a:ext cx="5408762" cy="2089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2800" dirty="0">
                <a:latin typeface="Franklin Gothic Medium" panose="020B0603020102020204" pitchFamily="34" charset="0"/>
              </a:rPr>
              <a:t>Aber </a:t>
            </a:r>
            <a:r>
              <a:rPr lang="de-DE" sz="2800" dirty="0" err="1">
                <a:latin typeface="Franklin Gothic Medium" panose="020B0603020102020204" pitchFamily="34" charset="0"/>
              </a:rPr>
              <a:t>s‘war</a:t>
            </a:r>
            <a:r>
              <a:rPr lang="de-DE" sz="2800" dirty="0">
                <a:latin typeface="Franklin Gothic Medium" panose="020B0603020102020204" pitchFamily="34" charset="0"/>
              </a:rPr>
              <a:t> glaub </a:t>
            </a:r>
            <a:r>
              <a:rPr lang="de-DE" sz="2800" dirty="0" err="1">
                <a:latin typeface="Franklin Gothic Medium" panose="020B0603020102020204" pitchFamily="34" charset="0"/>
              </a:rPr>
              <a:t>s‘erschd</a:t>
            </a:r>
            <a:r>
              <a:rPr lang="de-DE" sz="2800" dirty="0">
                <a:latin typeface="Franklin Gothic Medium" panose="020B0603020102020204" pitchFamily="34" charset="0"/>
              </a:rPr>
              <a:t> Mol, </a:t>
            </a:r>
          </a:p>
          <a:p>
            <a:pPr marL="0" indent="0" algn="ctr">
              <a:buNone/>
            </a:pPr>
            <a:r>
              <a:rPr lang="de-DE" sz="2800" dirty="0">
                <a:latin typeface="Franklin Gothic Medium" panose="020B0603020102020204" pitchFamily="34" charset="0"/>
              </a:rPr>
              <a:t>dass mir </a:t>
            </a:r>
            <a:r>
              <a:rPr lang="de-DE" sz="2800" dirty="0" err="1">
                <a:latin typeface="Franklin Gothic Medium" panose="020B0603020102020204" pitchFamily="34" charset="0"/>
              </a:rPr>
              <a:t>erschd</a:t>
            </a:r>
            <a:r>
              <a:rPr lang="de-DE" sz="2800" dirty="0">
                <a:latin typeface="Franklin Gothic Medium" panose="020B0603020102020204" pitchFamily="34" charset="0"/>
              </a:rPr>
              <a:t> gratuliert </a:t>
            </a:r>
            <a:r>
              <a:rPr lang="de-DE" sz="2800" dirty="0" err="1">
                <a:latin typeface="Franklin Gothic Medium" panose="020B0603020102020204" pitchFamily="34" charset="0"/>
              </a:rPr>
              <a:t>hän</a:t>
            </a:r>
            <a:endParaRPr lang="de-DE" sz="2800" dirty="0"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de-DE" sz="2800" dirty="0" err="1">
                <a:latin typeface="Franklin Gothic Medium" panose="020B0603020102020204" pitchFamily="34" charset="0"/>
              </a:rPr>
              <a:t>un</a:t>
            </a:r>
            <a:r>
              <a:rPr lang="de-DE" sz="2800" dirty="0">
                <a:latin typeface="Franklin Gothic Medium" panose="020B0603020102020204" pitchFamily="34" charset="0"/>
              </a:rPr>
              <a:t> dann des Geburtstagskind </a:t>
            </a:r>
            <a:r>
              <a:rPr lang="de-DE" sz="2800" dirty="0" err="1">
                <a:latin typeface="Franklin Gothic Medium" panose="020B0603020102020204" pitchFamily="34" charset="0"/>
              </a:rPr>
              <a:t>gweckt</a:t>
            </a:r>
            <a:r>
              <a:rPr lang="de-DE" sz="2800" dirty="0">
                <a:latin typeface="Franklin Gothic Medium" panose="020B0603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16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70" y="220445"/>
            <a:ext cx="7176549" cy="3462853"/>
          </a:xfrm>
          <a:prstGeom prst="rect">
            <a:avLst/>
          </a:prstGeom>
        </p:spPr>
      </p:pic>
      <p:pic>
        <p:nvPicPr>
          <p:cNvPr id="6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865" y="2647111"/>
            <a:ext cx="7703278" cy="4051300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18567" y="4293199"/>
            <a:ext cx="3705402" cy="1246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dirty="0">
                <a:latin typeface="Franklin Gothic Medium" panose="020B0603020102020204" pitchFamily="34" charset="0"/>
              </a:rPr>
              <a:t>Lecker Frühstück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884" y="5111612"/>
            <a:ext cx="1166699" cy="10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730" y="110945"/>
            <a:ext cx="8005560" cy="5025517"/>
          </a:xfrm>
          <a:ln w="57150">
            <a:solidFill>
              <a:srgbClr val="C00000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897320" y="5270740"/>
            <a:ext cx="10058400" cy="1207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latin typeface="Franklin Gothic Medium" panose="020B0603020102020204" pitchFamily="34" charset="0"/>
              </a:rPr>
              <a:t>Gott sei Dank!</a:t>
            </a:r>
          </a:p>
          <a:p>
            <a:pPr marL="0" indent="0" algn="ctr">
              <a:buFont typeface="Wingdings" pitchFamily="2" charset="2"/>
              <a:buNone/>
            </a:pPr>
            <a:r>
              <a:rPr lang="de-DE" sz="3600" dirty="0" err="1">
                <a:latin typeface="Franklin Gothic Medium" panose="020B0603020102020204" pitchFamily="34" charset="0"/>
              </a:rPr>
              <a:t>Diä</a:t>
            </a:r>
            <a:r>
              <a:rPr lang="de-DE" sz="3600" dirty="0">
                <a:latin typeface="Franklin Gothic Medium" panose="020B0603020102020204" pitchFamily="34" charset="0"/>
              </a:rPr>
              <a:t> probe nu für </a:t>
            </a:r>
            <a:r>
              <a:rPr lang="de-DE" sz="3600" dirty="0" err="1">
                <a:latin typeface="Franklin Gothic Medium" panose="020B0603020102020204" pitchFamily="34" charset="0"/>
              </a:rPr>
              <a:t>d‘Fasnet</a:t>
            </a:r>
            <a:r>
              <a:rPr lang="de-DE" sz="3600" dirty="0">
                <a:latin typeface="Franklin Gothic Medium" panose="020B0603020102020204" pitchFamily="34" charset="0"/>
              </a:rPr>
              <a:t> </a:t>
            </a:r>
            <a:r>
              <a:rPr lang="de-DE" sz="36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!</a:t>
            </a:r>
            <a:endParaRPr lang="de-DE" sz="36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6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7984">
            <a:off x="733286" y="1344389"/>
            <a:ext cx="6326804" cy="3558827"/>
          </a:xfrm>
          <a:ln w="57150">
            <a:solidFill>
              <a:srgbClr val="00B05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249" y="2740825"/>
            <a:ext cx="5753819" cy="323652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7158825" y="835039"/>
            <a:ext cx="4541470" cy="1243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 err="1">
                <a:latin typeface="Franklin Gothic Medium" panose="020B0603020102020204" pitchFamily="34" charset="0"/>
              </a:rPr>
              <a:t>Iladung</a:t>
            </a:r>
            <a:r>
              <a:rPr lang="de-DE" sz="3600" dirty="0">
                <a:latin typeface="Franklin Gothic Medium" panose="020B0603020102020204" pitchFamily="34" charset="0"/>
              </a:rPr>
              <a:t> in </a:t>
            </a:r>
            <a:r>
              <a:rPr lang="de-DE" sz="3600" dirty="0" err="1">
                <a:latin typeface="Franklin Gothic Medium" panose="020B0603020102020204" pitchFamily="34" charset="0"/>
              </a:rPr>
              <a:t>D‘Förberhofmihli</a:t>
            </a:r>
            <a:endParaRPr lang="de-DE" sz="36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7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210" y="405441"/>
            <a:ext cx="3438914" cy="510319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42" y="983411"/>
            <a:ext cx="2978886" cy="41751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6381">
            <a:off x="8111934" y="1608826"/>
            <a:ext cx="3491119" cy="2924355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40472" y="5660511"/>
            <a:ext cx="11240219" cy="748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latin typeface="Franklin Gothic Medium" panose="020B0603020102020204" pitchFamily="34" charset="0"/>
              </a:rPr>
              <a:t>Mir </a:t>
            </a:r>
            <a:r>
              <a:rPr lang="de-DE" sz="3600" dirty="0" err="1">
                <a:latin typeface="Franklin Gothic Medium" panose="020B0603020102020204" pitchFamily="34" charset="0"/>
              </a:rPr>
              <a:t>hän</a:t>
            </a:r>
            <a:r>
              <a:rPr lang="de-DE" sz="3600" dirty="0">
                <a:latin typeface="Franklin Gothic Medium" panose="020B0603020102020204" pitchFamily="34" charset="0"/>
              </a:rPr>
              <a:t> dann des Modell „Sigi“ au nu ä </a:t>
            </a:r>
            <a:r>
              <a:rPr lang="de-DE" sz="3600" dirty="0" err="1">
                <a:latin typeface="Franklin Gothic Medium" panose="020B0603020102020204" pitchFamily="34" charset="0"/>
              </a:rPr>
              <a:t>weng</a:t>
            </a:r>
            <a:r>
              <a:rPr lang="de-DE" sz="3600" dirty="0">
                <a:latin typeface="Franklin Gothic Medium" panose="020B0603020102020204" pitchFamily="34" charset="0"/>
              </a:rPr>
              <a:t> </a:t>
            </a:r>
            <a:r>
              <a:rPr lang="de-DE" sz="3600" dirty="0" err="1">
                <a:latin typeface="Franklin Gothic Medium" panose="020B0603020102020204" pitchFamily="34" charset="0"/>
              </a:rPr>
              <a:t>apriesä</a:t>
            </a:r>
            <a:r>
              <a:rPr lang="de-DE" sz="3600" dirty="0">
                <a:latin typeface="Franklin Gothic Medium" panose="020B0603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38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0294" y="122323"/>
            <a:ext cx="7461677" cy="1085376"/>
          </a:xfrm>
        </p:spPr>
        <p:txBody>
          <a:bodyPr/>
          <a:lstStyle/>
          <a:p>
            <a:pPr algn="ctr"/>
            <a:r>
              <a:rPr lang="de-DE" dirty="0"/>
              <a:t>Fronleichnam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811" y="1319842"/>
            <a:ext cx="9648641" cy="4973695"/>
          </a:xfr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63389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5" b="16502"/>
          <a:stretch/>
        </p:blipFill>
        <p:spPr>
          <a:xfrm>
            <a:off x="6039842" y="257594"/>
            <a:ext cx="5865709" cy="421951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346281" y="257595"/>
            <a:ext cx="5433417" cy="1950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B</a:t>
            </a:r>
            <a:r>
              <a:rPr lang="de-DE" sz="3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u</a:t>
            </a:r>
            <a:r>
              <a:rPr lang="de-DE" sz="3600" dirty="0">
                <a:solidFill>
                  <a:srgbClr val="92D050"/>
                </a:solidFill>
                <a:latin typeface="Franklin Gothic Medium" panose="020B0603020102020204" pitchFamily="34" charset="0"/>
              </a:rPr>
              <a:t>n</a:t>
            </a:r>
            <a:r>
              <a:rPr lang="de-DE" sz="3600" dirty="0">
                <a:solidFill>
                  <a:srgbClr val="00B0F0"/>
                </a:solidFill>
                <a:latin typeface="Franklin Gothic Medium" panose="020B0603020102020204" pitchFamily="34" charset="0"/>
              </a:rPr>
              <a:t>t</a:t>
            </a: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e</a:t>
            </a:r>
            <a:r>
              <a:rPr lang="de-DE" sz="3600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s</a:t>
            </a:r>
            <a:r>
              <a:rPr lang="de-DE" sz="3600" dirty="0">
                <a:latin typeface="Franklin Gothic Medium" panose="020B0603020102020204" pitchFamily="34" charset="0"/>
              </a:rPr>
              <a:t> Bild </a:t>
            </a:r>
          </a:p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latin typeface="Franklin Gothic Medium" panose="020B0603020102020204" pitchFamily="34" charset="0"/>
              </a:rPr>
              <a:t>bi de Prozession </a:t>
            </a:r>
          </a:p>
          <a:p>
            <a:pPr marL="0" indent="0" algn="ctr">
              <a:buFont typeface="Wingdings" pitchFamily="2" charset="2"/>
              <a:buNone/>
            </a:pPr>
            <a:r>
              <a:rPr lang="de-DE" sz="3600" dirty="0" err="1">
                <a:latin typeface="Franklin Gothic Medium" panose="020B0603020102020204" pitchFamily="34" charset="0"/>
              </a:rPr>
              <a:t>un</a:t>
            </a:r>
            <a:r>
              <a:rPr lang="de-DE" sz="3600" dirty="0">
                <a:latin typeface="Franklin Gothic Medium" panose="020B0603020102020204" pitchFamily="34" charset="0"/>
              </a:rPr>
              <a:t> in de Kirche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14" y="2647112"/>
            <a:ext cx="6113163" cy="4051300"/>
          </a:xfrm>
          <a:ln w="57150">
            <a:solidFill>
              <a:srgbClr val="0066FF"/>
            </a:solidFill>
          </a:ln>
        </p:spPr>
      </p:pic>
    </p:spTree>
    <p:extLst>
      <p:ext uri="{BB962C8B-B14F-4D97-AF65-F5344CB8AC3E}">
        <p14:creationId xmlns:p14="http://schemas.microsoft.com/office/powerpoint/2010/main" val="5227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9078" y="414068"/>
            <a:ext cx="10058400" cy="713750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Franklin Gothic Medium" panose="020B0603020102020204" pitchFamily="34" charset="0"/>
              </a:rPr>
              <a:t>Manche sin zum </a:t>
            </a:r>
            <a:r>
              <a:rPr lang="de-DE" sz="3600" dirty="0" err="1">
                <a:latin typeface="Franklin Gothic Medium" panose="020B0603020102020204" pitchFamily="34" charset="0"/>
              </a:rPr>
              <a:t>erschde</a:t>
            </a:r>
            <a:r>
              <a:rPr lang="de-DE" sz="3600" dirty="0">
                <a:latin typeface="Franklin Gothic Medium" panose="020B0603020102020204" pitchFamily="34" charset="0"/>
              </a:rPr>
              <a:t> Mol in Tracht: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345" y="1266885"/>
            <a:ext cx="3954852" cy="5273135"/>
          </a:xfrm>
          <a:prstGeom prst="rect">
            <a:avLst/>
          </a:prstGeom>
          <a:ln w="38100">
            <a:solidFill>
              <a:srgbClr val="2D97BD"/>
            </a:solidFill>
          </a:ln>
        </p:spPr>
      </p:pic>
      <p:sp>
        <p:nvSpPr>
          <p:cNvPr id="3" name="Wolkenförmige Legende 2"/>
          <p:cNvSpPr/>
          <p:nvPr/>
        </p:nvSpPr>
        <p:spPr>
          <a:xfrm>
            <a:off x="5978277" y="1352105"/>
            <a:ext cx="5546613" cy="2961103"/>
          </a:xfrm>
          <a:prstGeom prst="cloudCallout">
            <a:avLst>
              <a:gd name="adj1" fmla="val -63856"/>
              <a:gd name="adj2" fmla="val 4082"/>
            </a:avLst>
          </a:prstGeom>
          <a:solidFill>
            <a:srgbClr val="2D97B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Boah</a:t>
            </a:r>
            <a:r>
              <a:rPr lang="de-DE" sz="3600" dirty="0"/>
              <a:t>, </a:t>
            </a:r>
            <a:r>
              <a:rPr lang="de-DE" sz="3600" dirty="0" err="1"/>
              <a:t>diä</a:t>
            </a:r>
            <a:r>
              <a:rPr lang="de-DE" sz="3600" dirty="0"/>
              <a:t> mit dem Foto </a:t>
            </a:r>
            <a:r>
              <a:rPr lang="de-DE" sz="3600" dirty="0" err="1"/>
              <a:t>goht</a:t>
            </a:r>
            <a:r>
              <a:rPr lang="de-DE" sz="3600" dirty="0"/>
              <a:t> mir </a:t>
            </a:r>
            <a:r>
              <a:rPr lang="de-DE" sz="3600" dirty="0" err="1"/>
              <a:t>uf</a:t>
            </a:r>
            <a:r>
              <a:rPr lang="de-DE" sz="3600" dirty="0"/>
              <a:t> de Keks!</a:t>
            </a:r>
          </a:p>
        </p:txBody>
      </p:sp>
    </p:spTree>
    <p:extLst>
      <p:ext uri="{BB962C8B-B14F-4D97-AF65-F5344CB8AC3E}">
        <p14:creationId xmlns:p14="http://schemas.microsoft.com/office/powerpoint/2010/main" val="308712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2094" y="105070"/>
            <a:ext cx="10938467" cy="1609344"/>
          </a:xfrm>
        </p:spPr>
        <p:txBody>
          <a:bodyPr/>
          <a:lstStyle/>
          <a:p>
            <a:r>
              <a:rPr lang="de-DE" dirty="0"/>
              <a:t>Grillfest dann bim Matze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984" y="2073407"/>
            <a:ext cx="4511615" cy="4368964"/>
          </a:xfrm>
          <a:ln w="57150">
            <a:solidFill>
              <a:srgbClr val="C0000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62" y="1541886"/>
            <a:ext cx="4747387" cy="381287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-205809" y="5562841"/>
            <a:ext cx="5433417" cy="1148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Schlecht-Wetter-Programm für de Grill</a:t>
            </a:r>
            <a:endParaRPr lang="de-DE" sz="3600" dirty="0">
              <a:latin typeface="Franklin Gothic Medium" panose="020B0603020102020204" pitchFamily="34" charset="0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382884" y="1277066"/>
            <a:ext cx="5837208" cy="1148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Hucke in de „</a:t>
            </a:r>
            <a:r>
              <a:rPr lang="de-DE" sz="36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Feschdhalle</a:t>
            </a:r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“ </a:t>
            </a:r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</a:t>
            </a:r>
            <a:endParaRPr lang="de-DE" sz="36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465" y="888521"/>
            <a:ext cx="7451022" cy="5740688"/>
          </a:xfrm>
          <a:ln w="57150">
            <a:solidFill>
              <a:srgbClr val="0070C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675672" y="171332"/>
            <a:ext cx="10711196" cy="71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40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Schlecht-Wetter-Programm für die Kinder:</a:t>
            </a:r>
          </a:p>
        </p:txBody>
      </p:sp>
    </p:spTree>
    <p:extLst>
      <p:ext uri="{BB962C8B-B14F-4D97-AF65-F5344CB8AC3E}">
        <p14:creationId xmlns:p14="http://schemas.microsoft.com/office/powerpoint/2010/main" val="35566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" r="27122"/>
          <a:stretch/>
        </p:blipFill>
        <p:spPr>
          <a:xfrm>
            <a:off x="4268126" y="1597445"/>
            <a:ext cx="3681350" cy="4032849"/>
          </a:xfrm>
          <a:ln w="57150">
            <a:solidFill>
              <a:srgbClr val="0070C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14711"/>
          <a:stretch/>
        </p:blipFill>
        <p:spPr>
          <a:xfrm>
            <a:off x="432020" y="215661"/>
            <a:ext cx="3319652" cy="470139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931" y="2391070"/>
            <a:ext cx="3443767" cy="425989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934870" y="576773"/>
            <a:ext cx="7974828" cy="743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Und ein junger Mann war heiß begehrt: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93563" y="5907897"/>
            <a:ext cx="7974828" cy="743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Stephan – Petras jüngster Spross!</a:t>
            </a:r>
          </a:p>
        </p:txBody>
      </p:sp>
    </p:spTree>
    <p:extLst>
      <p:ext uri="{BB962C8B-B14F-4D97-AF65-F5344CB8AC3E}">
        <p14:creationId xmlns:p14="http://schemas.microsoft.com/office/powerpoint/2010/main" val="36390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1733" y="476005"/>
            <a:ext cx="10058400" cy="886969"/>
          </a:xfrm>
        </p:spPr>
        <p:txBody>
          <a:bodyPr>
            <a:noAutofit/>
          </a:bodyPr>
          <a:lstStyle/>
          <a:p>
            <a:pPr algn="ctr"/>
            <a:r>
              <a:rPr lang="de-DE" sz="4000" dirty="0"/>
              <a:t> unsere Kurkonzerte</a:t>
            </a:r>
            <a:br>
              <a:rPr lang="de-DE" sz="4000" dirty="0"/>
            </a:br>
            <a:r>
              <a:rPr lang="de-DE" sz="4000" dirty="0"/>
              <a:t>vor dem Pfarrhof  </a:t>
            </a:r>
            <a:br>
              <a:rPr lang="de-DE" sz="4000" dirty="0"/>
            </a:br>
            <a:endParaRPr lang="de-DE" sz="40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808" y="1362974"/>
            <a:ext cx="7154052" cy="5147513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46666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18" y="330943"/>
            <a:ext cx="5986144" cy="3691432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7005514" y="501547"/>
            <a:ext cx="5186486" cy="585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Mol mit </a:t>
            </a:r>
            <a:r>
              <a:rPr lang="de-DE" sz="36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d‘Kindern</a:t>
            </a: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</a:t>
            </a:r>
          </a:p>
        </p:txBody>
      </p:sp>
      <p:pic>
        <p:nvPicPr>
          <p:cNvPr id="9" name="Inhaltsplatzhalt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728" y="2748449"/>
            <a:ext cx="5583189" cy="39542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7519791" y="1233783"/>
            <a:ext cx="4157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un</a:t>
            </a: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mol</a:t>
            </a: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mit </a:t>
            </a:r>
          </a:p>
          <a:p>
            <a:pPr algn="ctr"/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d‘ Jugend: </a:t>
            </a:r>
          </a:p>
        </p:txBody>
      </p:sp>
    </p:spTree>
    <p:extLst>
      <p:ext uri="{BB962C8B-B14F-4D97-AF65-F5344CB8AC3E}">
        <p14:creationId xmlns:p14="http://schemas.microsoft.com/office/powerpoint/2010/main" val="226946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17429" y="794406"/>
            <a:ext cx="3271559" cy="742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dirty="0"/>
              <a:t>…einer links…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351" y="1439202"/>
            <a:ext cx="3499713" cy="4011283"/>
          </a:xfrm>
          <a:prstGeom prst="rect">
            <a:avLst/>
          </a:prstGeom>
          <a:ln w="57150">
            <a:solidFill>
              <a:srgbClr val="FFC000"/>
            </a:solidFill>
            <a:prstDash val="solid"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0" y="981271"/>
            <a:ext cx="2804410" cy="4287328"/>
          </a:xfrm>
          <a:prstGeom prst="rect">
            <a:avLst/>
          </a:prstGeom>
          <a:solidFill>
            <a:srgbClr val="FFC000"/>
          </a:solidFill>
          <a:ln w="57150">
            <a:solidFill>
              <a:srgbClr val="FFC00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362" y="2177866"/>
            <a:ext cx="3505097" cy="3765733"/>
          </a:xfrm>
          <a:prstGeom prst="rect">
            <a:avLst/>
          </a:prstGeom>
          <a:ln w="57150">
            <a:solidFill>
              <a:srgbClr val="FFC000"/>
            </a:solidFill>
            <a:prstDash val="solid"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013" y="67803"/>
            <a:ext cx="2070817" cy="1453206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255821" y="238709"/>
            <a:ext cx="2872163" cy="742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2800" dirty="0"/>
              <a:t>Einer rechts …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768067" y="5822858"/>
            <a:ext cx="5762129" cy="742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4400" dirty="0"/>
              <a:t>Zwei halte </a:t>
            </a:r>
            <a:r>
              <a:rPr lang="de-DE" sz="4400" dirty="0" err="1"/>
              <a:t>is</a:t>
            </a:r>
            <a:r>
              <a:rPr lang="de-DE" sz="4400" dirty="0"/>
              <a:t> die Stange!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7513953" y="1536968"/>
            <a:ext cx="5270567" cy="742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2800" dirty="0"/>
              <a:t>… und </a:t>
            </a:r>
            <a:r>
              <a:rPr lang="de-DE" sz="2800" dirty="0" err="1"/>
              <a:t>d‘Hanna</a:t>
            </a:r>
            <a:r>
              <a:rPr lang="de-DE" sz="2800" dirty="0"/>
              <a:t> als Hai!</a:t>
            </a:r>
          </a:p>
        </p:txBody>
      </p:sp>
    </p:spTree>
    <p:extLst>
      <p:ext uri="{BB962C8B-B14F-4D97-AF65-F5344CB8AC3E}">
        <p14:creationId xmlns:p14="http://schemas.microsoft.com/office/powerpoint/2010/main" val="41166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460" y="138022"/>
            <a:ext cx="8325959" cy="3532517"/>
          </a:xfrm>
          <a:ln w="38100">
            <a:solidFill>
              <a:srgbClr val="00B05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24" y="3105510"/>
            <a:ext cx="6562509" cy="357981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1" y="518433"/>
            <a:ext cx="3688460" cy="2198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Aufmerksame Beobachter, wenn die Erwachsenen tanzen</a:t>
            </a:r>
          </a:p>
        </p:txBody>
      </p:sp>
    </p:spTree>
    <p:extLst>
      <p:ext uri="{BB962C8B-B14F-4D97-AF65-F5344CB8AC3E}">
        <p14:creationId xmlns:p14="http://schemas.microsoft.com/office/powerpoint/2010/main" val="5308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461" y="157924"/>
            <a:ext cx="8262237" cy="4051300"/>
          </a:xfrm>
          <a:ln w="38100">
            <a:solidFill>
              <a:srgbClr val="00B05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55" y="3590141"/>
            <a:ext cx="6340415" cy="298070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77638" y="787528"/>
            <a:ext cx="3610823" cy="2173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Aufmerksame Beobachter, wenn die Kinder tanzen</a:t>
            </a:r>
          </a:p>
        </p:txBody>
      </p:sp>
    </p:spTree>
    <p:extLst>
      <p:ext uri="{BB962C8B-B14F-4D97-AF65-F5344CB8AC3E}">
        <p14:creationId xmlns:p14="http://schemas.microsoft.com/office/powerpoint/2010/main" val="343163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006" y="397596"/>
            <a:ext cx="3427808" cy="5652636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160" y="68312"/>
            <a:ext cx="4053840" cy="5394960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0" y="319178"/>
            <a:ext cx="3817477" cy="588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Sigi für alle Fälle:</a:t>
            </a:r>
            <a:r>
              <a:rPr lang="de-DE" sz="3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59" y="1111671"/>
            <a:ext cx="3027872" cy="538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816" y="77637"/>
            <a:ext cx="6269071" cy="4287329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98" y="2093976"/>
            <a:ext cx="5365577" cy="4701350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65643" y="457201"/>
            <a:ext cx="5186486" cy="1163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„Der Tatzelwurm“ – immer ein Hingucker!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618" y="4629377"/>
            <a:ext cx="3303990" cy="21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5675" y="320730"/>
            <a:ext cx="8445088" cy="1022762"/>
          </a:xfrm>
        </p:spPr>
        <p:txBody>
          <a:bodyPr/>
          <a:lstStyle/>
          <a:p>
            <a:r>
              <a:rPr lang="de-DE" dirty="0"/>
              <a:t>Unsere Belohnung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05" y="1343492"/>
            <a:ext cx="9463177" cy="5278820"/>
          </a:xfrm>
          <a:prstGeom prst="rect">
            <a:avLst/>
          </a:prstGeom>
        </p:spPr>
      </p:pic>
      <p:sp>
        <p:nvSpPr>
          <p:cNvPr id="7" name="Flussdiagramm: Lochstreifen 6"/>
          <p:cNvSpPr/>
          <p:nvPr/>
        </p:nvSpPr>
        <p:spPr>
          <a:xfrm rot="20913992">
            <a:off x="6978768" y="5184477"/>
            <a:ext cx="4951563" cy="1078302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Wofür war denn des?</a:t>
            </a:r>
          </a:p>
        </p:txBody>
      </p:sp>
    </p:spTree>
    <p:extLst>
      <p:ext uri="{BB962C8B-B14F-4D97-AF65-F5344CB8AC3E}">
        <p14:creationId xmlns:p14="http://schemas.microsoft.com/office/powerpoint/2010/main" val="171962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8057">
            <a:off x="741871" y="587389"/>
            <a:ext cx="3210067" cy="570678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0643">
            <a:off x="7979918" y="476839"/>
            <a:ext cx="3334438" cy="5927889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3523331" y="1818672"/>
            <a:ext cx="5186486" cy="1166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Nee, </a:t>
            </a:r>
            <a:r>
              <a:rPr lang="de-DE" sz="36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it</a:t>
            </a: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für des </a:t>
            </a:r>
            <a:r>
              <a:rPr lang="de-DE" sz="36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häts</a:t>
            </a: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ä Belohnung </a:t>
            </a:r>
            <a:r>
              <a:rPr lang="de-DE" sz="36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gäh</a:t>
            </a: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725" y="3848989"/>
            <a:ext cx="1623410" cy="8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138" y="392497"/>
            <a:ext cx="4666462" cy="6021242"/>
          </a:xfrm>
          <a:ln w="38100">
            <a:solidFill>
              <a:srgbClr val="00B0F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133149" y="979096"/>
            <a:ext cx="5186486" cy="711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Sondern für des: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41" y="2186455"/>
            <a:ext cx="4278882" cy="379596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069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0452" y="122323"/>
            <a:ext cx="10058400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Dank‘ </a:t>
            </a:r>
            <a:r>
              <a:rPr lang="de-DE" dirty="0" err="1"/>
              <a:t>schee</a:t>
            </a:r>
            <a:r>
              <a:rPr lang="de-DE" dirty="0"/>
              <a:t> </a:t>
            </a:r>
            <a:br>
              <a:rPr lang="de-DE" dirty="0"/>
            </a:br>
            <a:r>
              <a:rPr lang="de-DE" sz="4900" dirty="0"/>
              <a:t>an </a:t>
            </a:r>
            <a:r>
              <a:rPr lang="de-DE" sz="4900" dirty="0" err="1"/>
              <a:t>alli</a:t>
            </a:r>
            <a:r>
              <a:rPr lang="de-DE" sz="4900" dirty="0"/>
              <a:t> </a:t>
            </a:r>
            <a:r>
              <a:rPr lang="de-DE" sz="4900" dirty="0" err="1"/>
              <a:t>diä</a:t>
            </a:r>
            <a:r>
              <a:rPr lang="de-DE" sz="4900" dirty="0"/>
              <a:t> </a:t>
            </a:r>
            <a:r>
              <a:rPr lang="de-DE" sz="4900" dirty="0" err="1"/>
              <a:t>mitg‘macht</a:t>
            </a:r>
            <a:r>
              <a:rPr lang="de-DE" sz="4900" dirty="0"/>
              <a:t> </a:t>
            </a:r>
            <a:r>
              <a:rPr lang="de-DE" sz="4900" dirty="0" err="1"/>
              <a:t>hän</a:t>
            </a:r>
            <a:r>
              <a:rPr lang="de-DE" sz="4900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279" y="1604283"/>
            <a:ext cx="9126746" cy="5131297"/>
          </a:xfrm>
          <a:ln w="57150">
            <a:solidFill>
              <a:srgbClr val="2D97BD"/>
            </a:solidFill>
          </a:ln>
        </p:spPr>
      </p:pic>
    </p:spTree>
    <p:extLst>
      <p:ext uri="{BB962C8B-B14F-4D97-AF65-F5344CB8AC3E}">
        <p14:creationId xmlns:p14="http://schemas.microsoft.com/office/powerpoint/2010/main" val="38652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285" y="970126"/>
            <a:ext cx="3894512" cy="5426015"/>
          </a:xfrm>
          <a:ln w="38100">
            <a:solidFill>
              <a:srgbClr val="F6886A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6794" r="7325" b="14087"/>
          <a:stretch/>
        </p:blipFill>
        <p:spPr>
          <a:xfrm>
            <a:off x="1963082" y="970126"/>
            <a:ext cx="3575076" cy="5426015"/>
          </a:xfrm>
          <a:prstGeom prst="rect">
            <a:avLst/>
          </a:prstGeom>
          <a:ln w="38100">
            <a:solidFill>
              <a:srgbClr val="F6886A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1785669" y="107829"/>
            <a:ext cx="8402128" cy="711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F6886A"/>
                </a:solidFill>
                <a:latin typeface="Franklin Gothic Medium" panose="020B0603020102020204" pitchFamily="34" charset="0"/>
              </a:rPr>
              <a:t>Jeder </a:t>
            </a:r>
            <a:r>
              <a:rPr lang="de-DE" sz="3600" dirty="0" err="1">
                <a:solidFill>
                  <a:srgbClr val="F6886A"/>
                </a:solidFill>
                <a:latin typeface="Franklin Gothic Medium" panose="020B0603020102020204" pitchFamily="34" charset="0"/>
              </a:rPr>
              <a:t>hät</a:t>
            </a:r>
            <a:r>
              <a:rPr lang="de-DE" sz="3600" dirty="0">
                <a:solidFill>
                  <a:srgbClr val="F6886A"/>
                </a:solidFill>
                <a:latin typeface="Franklin Gothic Medium" panose="020B0603020102020204" pitchFamily="34" charset="0"/>
              </a:rPr>
              <a:t> sich mit </a:t>
            </a:r>
            <a:r>
              <a:rPr lang="de-DE" sz="3600" dirty="0" err="1">
                <a:solidFill>
                  <a:srgbClr val="F6886A"/>
                </a:solidFill>
                <a:latin typeface="Franklin Gothic Medium" panose="020B0603020102020204" pitchFamily="34" charset="0"/>
              </a:rPr>
              <a:t>sinem</a:t>
            </a:r>
            <a:r>
              <a:rPr lang="de-DE" sz="3600" dirty="0">
                <a:solidFill>
                  <a:srgbClr val="F6886A"/>
                </a:solidFill>
                <a:latin typeface="Franklin Gothic Medium" panose="020B0603020102020204" pitchFamily="34" charset="0"/>
              </a:rPr>
              <a:t> Könne beteiligt!</a:t>
            </a:r>
          </a:p>
        </p:txBody>
      </p:sp>
    </p:spTree>
    <p:extLst>
      <p:ext uri="{BB962C8B-B14F-4D97-AF65-F5344CB8AC3E}">
        <p14:creationId xmlns:p14="http://schemas.microsoft.com/office/powerpoint/2010/main" val="343449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1525">
            <a:off x="1903470" y="681486"/>
            <a:ext cx="8933132" cy="5024887"/>
          </a:xfrm>
          <a:ln w="57150">
            <a:solidFill>
              <a:srgbClr val="FF9933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 rot="19983018">
            <a:off x="18604" y="488977"/>
            <a:ext cx="3191970" cy="711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Lecker war‘s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64" y="5254925"/>
            <a:ext cx="1503589" cy="15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609" y="1210395"/>
            <a:ext cx="7806606" cy="5216950"/>
          </a:xfrm>
          <a:ln w="57150">
            <a:solidFill>
              <a:srgbClr val="92D050"/>
            </a:solidFill>
          </a:ln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0239" y="244990"/>
            <a:ext cx="11587346" cy="8850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4800" dirty="0" err="1"/>
              <a:t>D‘Jugend</a:t>
            </a:r>
            <a:r>
              <a:rPr lang="de-DE" sz="4800" dirty="0"/>
              <a:t> war </a:t>
            </a:r>
            <a:r>
              <a:rPr lang="de-DE" sz="4800" dirty="0" err="1"/>
              <a:t>nadierlich</a:t>
            </a:r>
            <a:r>
              <a:rPr lang="de-DE" sz="4800" dirty="0"/>
              <a:t> au aktiv:</a:t>
            </a:r>
          </a:p>
        </p:txBody>
      </p:sp>
    </p:spTree>
    <p:extLst>
      <p:ext uri="{BB962C8B-B14F-4D97-AF65-F5344CB8AC3E}">
        <p14:creationId xmlns:p14="http://schemas.microsoft.com/office/powerpoint/2010/main" val="286223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781" y="0"/>
            <a:ext cx="7384212" cy="1609344"/>
          </a:xfrm>
        </p:spPr>
        <p:txBody>
          <a:bodyPr>
            <a:normAutofit/>
          </a:bodyPr>
          <a:lstStyle/>
          <a:p>
            <a:pPr algn="ctr"/>
            <a:r>
              <a:rPr lang="de-DE" sz="4000" dirty="0" err="1"/>
              <a:t>Arbeitsisatz</a:t>
            </a:r>
            <a:r>
              <a:rPr lang="de-DE" sz="4000" dirty="0"/>
              <a:t> </a:t>
            </a:r>
            <a:br>
              <a:rPr lang="de-DE" sz="4000" dirty="0"/>
            </a:br>
            <a:r>
              <a:rPr lang="de-DE" sz="4000" dirty="0"/>
              <a:t>bi de </a:t>
            </a:r>
            <a:r>
              <a:rPr lang="de-DE" sz="4000" dirty="0" err="1"/>
              <a:t>Holztage</a:t>
            </a:r>
            <a:endParaRPr lang="de-DE" sz="4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801" y="246552"/>
            <a:ext cx="3714968" cy="461133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19" y="2621231"/>
            <a:ext cx="3359888" cy="4051300"/>
          </a:xfrm>
          <a:ln w="38100">
            <a:solidFill>
              <a:srgbClr val="00B050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887" y="1609344"/>
            <a:ext cx="4135554" cy="422790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3" name="Abgerundetes Rechteck 2"/>
          <p:cNvSpPr/>
          <p:nvPr/>
        </p:nvSpPr>
        <p:spPr>
          <a:xfrm rot="21014480">
            <a:off x="6340424" y="4882754"/>
            <a:ext cx="3838755" cy="1475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Hä? Zeigt </a:t>
            </a:r>
            <a:r>
              <a:rPr lang="de-DE" sz="2800" dirty="0" err="1"/>
              <a:t>d‘Gotthard</a:t>
            </a:r>
            <a:r>
              <a:rPr lang="de-DE" sz="2800" dirty="0"/>
              <a:t> </a:t>
            </a:r>
            <a:r>
              <a:rPr lang="de-DE" sz="2800" dirty="0" err="1"/>
              <a:t>dene</a:t>
            </a:r>
            <a:r>
              <a:rPr lang="de-DE" sz="2800" dirty="0"/>
              <a:t> wie </a:t>
            </a:r>
            <a:r>
              <a:rPr lang="de-DE" sz="2800" dirty="0" err="1"/>
              <a:t>ma</a:t>
            </a:r>
            <a:r>
              <a:rPr lang="de-DE" sz="2800" dirty="0"/>
              <a:t> ä </a:t>
            </a:r>
            <a:r>
              <a:rPr lang="de-DE" sz="2800" dirty="0" err="1"/>
              <a:t>Weckle</a:t>
            </a:r>
            <a:r>
              <a:rPr lang="de-DE" sz="2800" dirty="0"/>
              <a:t> </a:t>
            </a:r>
            <a:r>
              <a:rPr lang="de-DE" sz="2800" dirty="0" err="1"/>
              <a:t>ufschniedet</a:t>
            </a:r>
            <a:r>
              <a:rPr lang="de-DE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107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899" y="209978"/>
            <a:ext cx="3623037" cy="43879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7" y="209978"/>
            <a:ext cx="3683621" cy="4482139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625107" y="468771"/>
            <a:ext cx="3191970" cy="711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de-DE" sz="3600" dirty="0">
              <a:solidFill>
                <a:schemeClr val="accent6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252348" y="345056"/>
            <a:ext cx="3693652" cy="1264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36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Schaffe in Dreier-Teams</a:t>
            </a:r>
          </a:p>
        </p:txBody>
      </p:sp>
      <p:pic>
        <p:nvPicPr>
          <p:cNvPr id="10" name="Inhaltsplatzhalt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510" y="1965624"/>
            <a:ext cx="6012017" cy="4051300"/>
          </a:xfrm>
        </p:spPr>
      </p:pic>
      <p:sp>
        <p:nvSpPr>
          <p:cNvPr id="11" name="Parallelogramm 10"/>
          <p:cNvSpPr/>
          <p:nvPr/>
        </p:nvSpPr>
        <p:spPr>
          <a:xfrm rot="20971071">
            <a:off x="276102" y="5450178"/>
            <a:ext cx="5130530" cy="648697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He, schaffe ihr drei </a:t>
            </a:r>
            <a:r>
              <a:rPr lang="de-DE" sz="2800" dirty="0">
                <a:solidFill>
                  <a:schemeClr val="tx1"/>
                </a:solidFill>
                <a:sym typeface="Wingdings" panose="05000000000000000000" pitchFamily="2" charset="2"/>
              </a:rPr>
              <a:t>!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7261" y="-205481"/>
            <a:ext cx="6323162" cy="1609344"/>
          </a:xfrm>
        </p:spPr>
        <p:txBody>
          <a:bodyPr>
            <a:normAutofit/>
          </a:bodyPr>
          <a:lstStyle/>
          <a:p>
            <a:pPr algn="ctr"/>
            <a:r>
              <a:rPr lang="de-DE" sz="4800" dirty="0" err="1"/>
              <a:t>Schw</a:t>
            </a:r>
            <a:r>
              <a:rPr lang="de-DE" sz="4800" dirty="0" err="1">
                <a:solidFill>
                  <a:srgbClr val="C00000"/>
                </a:solidFill>
              </a:rPr>
              <a:t>it</a:t>
            </a:r>
            <a:r>
              <a:rPr lang="de-DE" sz="4800" dirty="0" err="1"/>
              <a:t>zer</a:t>
            </a:r>
            <a:r>
              <a:rPr lang="de-DE" sz="4800" dirty="0"/>
              <a:t>-Tag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141" y="1572883"/>
            <a:ext cx="9163591" cy="5095336"/>
          </a:xfrm>
          <a:ln w="38100">
            <a:solidFill>
              <a:srgbClr val="C00000"/>
            </a:solidFill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02566" y="87817"/>
            <a:ext cx="107055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/>
              <a:t>						… äh, Schw</a:t>
            </a:r>
            <a:r>
              <a:rPr lang="de-DE" sz="4800" dirty="0">
                <a:solidFill>
                  <a:srgbClr val="C00000"/>
                </a:solidFill>
              </a:rPr>
              <a:t>y</a:t>
            </a:r>
            <a:r>
              <a:rPr lang="de-DE" sz="4800" dirty="0"/>
              <a:t>zer-Tag in </a:t>
            </a:r>
            <a:r>
              <a:rPr lang="de-DE" sz="4800" dirty="0" err="1"/>
              <a:t>Tiengen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3437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50" y="339621"/>
            <a:ext cx="6992362" cy="4051300"/>
          </a:xfr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8122">
            <a:off x="7462792" y="1442051"/>
            <a:ext cx="3722021" cy="4764024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119327" y="4891177"/>
            <a:ext cx="3359109" cy="82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de-DE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 rot="1002243">
            <a:off x="8926860" y="2949254"/>
            <a:ext cx="2409798" cy="1138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454912" y="4685634"/>
            <a:ext cx="6083909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" panose="020B0603020102020204" pitchFamily="34" charset="0"/>
              </a:rPr>
              <a:t>Schatten</a:t>
            </a:r>
            <a:r>
              <a:rPr lang="de-DE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-</a:t>
            </a:r>
            <a:r>
              <a:rPr lang="de-DE" sz="5400" dirty="0">
                <a:latin typeface="Franklin Gothic Medium" panose="020B0603020102020204" pitchFamily="34" charset="0"/>
              </a:rPr>
              <a:t> Plätzchen</a:t>
            </a:r>
          </a:p>
          <a:p>
            <a:pPr algn="ctr"/>
            <a: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gesucht!</a:t>
            </a:r>
            <a:endParaRPr lang="de-DE" sz="4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1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913" y="174081"/>
            <a:ext cx="11007306" cy="1609344"/>
          </a:xfrm>
        </p:spPr>
        <p:txBody>
          <a:bodyPr/>
          <a:lstStyle/>
          <a:p>
            <a:r>
              <a:rPr lang="de-DE" dirty="0"/>
              <a:t>Kurzer </a:t>
            </a:r>
            <a:r>
              <a:rPr lang="de-DE" dirty="0" err="1"/>
              <a:t>Usflug</a:t>
            </a:r>
            <a:r>
              <a:rPr lang="de-DE" dirty="0"/>
              <a:t> mit </a:t>
            </a:r>
            <a:r>
              <a:rPr lang="de-DE" dirty="0" err="1"/>
              <a:t>isere</a:t>
            </a:r>
            <a:r>
              <a:rPr lang="de-DE" dirty="0"/>
              <a:t> </a:t>
            </a:r>
            <a:r>
              <a:rPr lang="de-DE" dirty="0" err="1"/>
              <a:t>Jüngschte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537" y="1214167"/>
            <a:ext cx="5393958" cy="2782019"/>
          </a:xfrm>
          <a:ln w="38100">
            <a:solidFill>
              <a:srgbClr val="FF3399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95" y="2011662"/>
            <a:ext cx="3799067" cy="2937618"/>
          </a:xfrm>
          <a:prstGeom prst="rect">
            <a:avLst/>
          </a:prstGeom>
          <a:ln w="38100">
            <a:solidFill>
              <a:srgbClr val="345FB6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394" y="3637702"/>
            <a:ext cx="4602602" cy="3079630"/>
          </a:xfrm>
          <a:prstGeom prst="rect">
            <a:avLst/>
          </a:prstGeom>
          <a:ln w="38100">
            <a:solidFill>
              <a:srgbClr val="FFCC00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8686800" y="4854351"/>
            <a:ext cx="3131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1"/>
                </a:solidFill>
              </a:rPr>
              <a:t>Mit </a:t>
            </a:r>
            <a:r>
              <a:rPr lang="de-DE" sz="3200" dirty="0" err="1">
                <a:solidFill>
                  <a:schemeClr val="accent1"/>
                </a:solidFill>
              </a:rPr>
              <a:t>em</a:t>
            </a:r>
            <a:r>
              <a:rPr lang="de-DE" sz="3200" dirty="0">
                <a:solidFill>
                  <a:schemeClr val="accent1"/>
                </a:solidFill>
              </a:rPr>
              <a:t> Bus </a:t>
            </a:r>
            <a:r>
              <a:rPr lang="de-DE" sz="3200" dirty="0" err="1">
                <a:solidFill>
                  <a:schemeClr val="accent1"/>
                </a:solidFill>
              </a:rPr>
              <a:t>uf</a:t>
            </a:r>
            <a:r>
              <a:rPr lang="de-DE" sz="3200" dirty="0">
                <a:solidFill>
                  <a:schemeClr val="accent1"/>
                </a:solidFill>
              </a:rPr>
              <a:t> </a:t>
            </a:r>
            <a:r>
              <a:rPr lang="de-DE" sz="3200" dirty="0" err="1">
                <a:solidFill>
                  <a:schemeClr val="accent1"/>
                </a:solidFill>
              </a:rPr>
              <a:t>Hinterzarten</a:t>
            </a:r>
            <a:r>
              <a:rPr lang="de-DE" sz="3200" dirty="0">
                <a:solidFill>
                  <a:schemeClr val="accent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503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11" y="488051"/>
            <a:ext cx="10058400" cy="3745664"/>
          </a:xfrm>
          <a:ln w="28575">
            <a:solidFill>
              <a:srgbClr val="92D05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7235">
            <a:off x="7612785" y="3793443"/>
            <a:ext cx="3392086" cy="255974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586596" y="5237219"/>
            <a:ext cx="6340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B050"/>
                </a:solidFill>
              </a:rPr>
              <a:t>Eis Esse </a:t>
            </a:r>
            <a:r>
              <a:rPr lang="de-DE" sz="4400" dirty="0" err="1">
                <a:solidFill>
                  <a:srgbClr val="00B050"/>
                </a:solidFill>
              </a:rPr>
              <a:t>un</a:t>
            </a:r>
            <a:r>
              <a:rPr lang="de-DE" sz="4400" dirty="0">
                <a:solidFill>
                  <a:srgbClr val="00B050"/>
                </a:solidFill>
              </a:rPr>
              <a:t> Spielplatz!</a:t>
            </a:r>
          </a:p>
        </p:txBody>
      </p:sp>
    </p:spTree>
    <p:extLst>
      <p:ext uri="{BB962C8B-B14F-4D97-AF65-F5344CB8AC3E}">
        <p14:creationId xmlns:p14="http://schemas.microsoft.com/office/powerpoint/2010/main" val="1323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1826" y="5168776"/>
            <a:ext cx="10058400" cy="1609344"/>
          </a:xfrm>
        </p:spPr>
        <p:txBody>
          <a:bodyPr/>
          <a:lstStyle/>
          <a:p>
            <a:pPr algn="ctr"/>
            <a:r>
              <a:rPr lang="de-DE" dirty="0"/>
              <a:t>Übernachtungs-Party mit de </a:t>
            </a:r>
            <a:r>
              <a:rPr lang="de-DE" dirty="0" err="1"/>
              <a:t>Trakis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262" y="76438"/>
            <a:ext cx="9113528" cy="5006071"/>
          </a:xfr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6058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56" t="22971" r="29224" b="16297"/>
          <a:stretch/>
        </p:blipFill>
        <p:spPr>
          <a:xfrm>
            <a:off x="1052595" y="1525306"/>
            <a:ext cx="4571828" cy="5203298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835" y="464796"/>
            <a:ext cx="4053840" cy="539496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34356" y="0"/>
            <a:ext cx="69600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B050"/>
                </a:solidFill>
              </a:rPr>
              <a:t>Mit Spielen Rund um den Bauernhof: </a:t>
            </a:r>
          </a:p>
        </p:txBody>
      </p:sp>
      <p:sp>
        <p:nvSpPr>
          <p:cNvPr id="9" name="Ellipse 8"/>
          <p:cNvSpPr/>
          <p:nvPr/>
        </p:nvSpPr>
        <p:spPr>
          <a:xfrm rot="873522">
            <a:off x="140347" y="5139450"/>
            <a:ext cx="2536166" cy="14406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Mäuse-Rennen!</a:t>
            </a:r>
          </a:p>
        </p:txBody>
      </p:sp>
      <p:sp>
        <p:nvSpPr>
          <p:cNvPr id="10" name="Ellipse 9"/>
          <p:cNvSpPr/>
          <p:nvPr/>
        </p:nvSpPr>
        <p:spPr>
          <a:xfrm rot="20913003">
            <a:off x="8540151" y="5084817"/>
            <a:ext cx="3162469" cy="99680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Eier-Lauf!</a:t>
            </a:r>
          </a:p>
        </p:txBody>
      </p:sp>
    </p:spTree>
    <p:extLst>
      <p:ext uri="{BB962C8B-B14F-4D97-AF65-F5344CB8AC3E}">
        <p14:creationId xmlns:p14="http://schemas.microsoft.com/office/powerpoint/2010/main" val="16981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48" y="215224"/>
            <a:ext cx="4053840" cy="539496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 rot="20973854">
            <a:off x="1141387" y="5044963"/>
            <a:ext cx="3812876" cy="14406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Schweine-Matsch-Werfen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8587">
            <a:off x="5064679" y="4714419"/>
            <a:ext cx="1343646" cy="1791528"/>
          </a:xfrm>
          <a:prstGeom prst="rect">
            <a:avLst/>
          </a:prstGeom>
        </p:spPr>
      </p:pic>
      <p:pic>
        <p:nvPicPr>
          <p:cNvPr id="15" name="Inhaltsplatzhalt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45" y="121404"/>
            <a:ext cx="6108700" cy="4590154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 rot="1178499">
            <a:off x="7545979" y="4457082"/>
            <a:ext cx="3812876" cy="14406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Stiefel-Wasser-Wettrennen!</a:t>
            </a:r>
          </a:p>
        </p:txBody>
      </p:sp>
    </p:spTree>
    <p:extLst>
      <p:ext uri="{BB962C8B-B14F-4D97-AF65-F5344CB8AC3E}">
        <p14:creationId xmlns:p14="http://schemas.microsoft.com/office/powerpoint/2010/main" val="124413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1" y="127956"/>
            <a:ext cx="3712865" cy="6600648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 rot="20973854">
            <a:off x="1426058" y="5452682"/>
            <a:ext cx="4248887" cy="12565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Vogelscheuchen -Spiel</a:t>
            </a:r>
          </a:p>
        </p:txBody>
      </p:sp>
      <p:pic>
        <p:nvPicPr>
          <p:cNvPr id="8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866" y="127956"/>
            <a:ext cx="5801300" cy="435916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20961735">
            <a:off x="8835885" y="3866360"/>
            <a:ext cx="3001992" cy="14406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Der Blinde Hof-Hund</a:t>
            </a:r>
            <a:r>
              <a:rPr lang="de-DE" sz="32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0" name="AutoShape 2" descr="Bildergebnis für Ausmalbild  Vogelscheuche"/>
          <p:cNvSpPr>
            <a:spLocks noChangeAspect="1" noChangeArrowheads="1"/>
          </p:cNvSpPr>
          <p:nvPr/>
        </p:nvSpPr>
        <p:spPr bwMode="auto">
          <a:xfrm>
            <a:off x="155576" y="-640513"/>
            <a:ext cx="2898176" cy="28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817" y="4830601"/>
            <a:ext cx="2121945" cy="22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79" y="189549"/>
            <a:ext cx="5337184" cy="4002888"/>
          </a:xfrm>
          <a:ln w="38100">
            <a:solidFill>
              <a:srgbClr val="0070C0"/>
            </a:solidFill>
          </a:ln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834" y="1696528"/>
            <a:ext cx="5900469" cy="4425351"/>
          </a:xfrm>
          <a:ln w="38100">
            <a:solidFill>
              <a:srgbClr val="00B0F0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34838" y="4558197"/>
            <a:ext cx="5075106" cy="540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3200" dirty="0">
                <a:latin typeface="Franklin Gothic Medium" panose="020B0603020102020204" pitchFamily="34" charset="0"/>
              </a:rPr>
              <a:t>Flotter Tanz mit Schirmen …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6314180" y="733821"/>
            <a:ext cx="5276062" cy="540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3600" dirty="0">
                <a:latin typeface="Franklin Gothic Medium" panose="020B0603020102020204" pitchFamily="34" charset="0"/>
              </a:rPr>
              <a:t>… und </a:t>
            </a:r>
            <a:r>
              <a:rPr lang="de-DE" sz="3600" dirty="0" err="1">
                <a:latin typeface="Franklin Gothic Medium" panose="020B0603020102020204" pitchFamily="34" charset="0"/>
              </a:rPr>
              <a:t>peppigem</a:t>
            </a:r>
            <a:r>
              <a:rPr lang="de-DE" sz="3600" dirty="0">
                <a:latin typeface="Franklin Gothic Medium" panose="020B0603020102020204" pitchFamily="34" charset="0"/>
              </a:rPr>
              <a:t> </a:t>
            </a:r>
            <a:r>
              <a:rPr lang="de-DE" sz="3600" dirty="0" err="1">
                <a:latin typeface="Franklin Gothic Medium" panose="020B0603020102020204" pitchFamily="34" charset="0"/>
              </a:rPr>
              <a:t>Schluß</a:t>
            </a:r>
            <a:r>
              <a:rPr lang="de-DE" sz="3600" dirty="0">
                <a:latin typeface="Franklin Gothic Medium" panose="020B0603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75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58" t="16790" r="7786" b="-943"/>
          <a:stretch/>
        </p:blipFill>
        <p:spPr>
          <a:xfrm>
            <a:off x="5767753" y="595221"/>
            <a:ext cx="6214338" cy="5011948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6" t="12421" r="13729" b="7464"/>
          <a:stretch/>
        </p:blipFill>
        <p:spPr>
          <a:xfrm>
            <a:off x="336429" y="1785173"/>
            <a:ext cx="5244860" cy="470189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646980" y="250166"/>
            <a:ext cx="4623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rgbClr val="C00000"/>
                </a:solidFill>
              </a:rPr>
              <a:t>Raubtierfütterung mit Spaghetti</a:t>
            </a:r>
          </a:p>
        </p:txBody>
      </p:sp>
    </p:spTree>
    <p:extLst>
      <p:ext uri="{BB962C8B-B14F-4D97-AF65-F5344CB8AC3E}">
        <p14:creationId xmlns:p14="http://schemas.microsoft.com/office/powerpoint/2010/main" val="301320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097" y="883291"/>
            <a:ext cx="8931982" cy="5024240"/>
          </a:xfrm>
          <a:ln w="28575">
            <a:solidFill>
              <a:srgbClr val="0066FF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41" t="1725" r="15569" b="13677"/>
          <a:stretch/>
        </p:blipFill>
        <p:spPr>
          <a:xfrm>
            <a:off x="500332" y="3631721"/>
            <a:ext cx="3476445" cy="2881223"/>
          </a:xfrm>
          <a:prstGeom prst="rect">
            <a:avLst/>
          </a:prstGeom>
          <a:ln w="57150">
            <a:solidFill>
              <a:srgbClr val="FFCC00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2510286" y="0"/>
            <a:ext cx="6832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70C0"/>
                </a:solidFill>
              </a:rPr>
              <a:t>Auf zur Nachtwanderung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332116" y="1992702"/>
            <a:ext cx="3812875" cy="1302589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…mit Blick auf den „</a:t>
            </a:r>
            <a:r>
              <a:rPr lang="de-DE" sz="2800" dirty="0" err="1"/>
              <a:t>Blutmond</a:t>
            </a:r>
            <a:r>
              <a:rPr lang="de-DE" sz="2800" dirty="0"/>
              <a:t>“!</a:t>
            </a:r>
          </a:p>
        </p:txBody>
      </p:sp>
    </p:spTree>
    <p:extLst>
      <p:ext uri="{BB962C8B-B14F-4D97-AF65-F5344CB8AC3E}">
        <p14:creationId xmlns:p14="http://schemas.microsoft.com/office/powerpoint/2010/main" val="6464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12" t="4926" r="11557" b="12457"/>
          <a:stretch/>
        </p:blipFill>
        <p:spPr>
          <a:xfrm>
            <a:off x="4335117" y="2590983"/>
            <a:ext cx="6793131" cy="3999597"/>
          </a:xfrm>
          <a:ln w="57150">
            <a:solidFill>
              <a:srgbClr val="A3E7FF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16" t="21256" r="2553" b="25362"/>
          <a:stretch/>
        </p:blipFill>
        <p:spPr>
          <a:xfrm>
            <a:off x="181154" y="194607"/>
            <a:ext cx="3933645" cy="424066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4335117" y="319177"/>
            <a:ext cx="593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B0F0"/>
                </a:solidFill>
              </a:rPr>
              <a:t>Was süßes zum Dessert!</a:t>
            </a:r>
          </a:p>
        </p:txBody>
      </p:sp>
      <p:sp>
        <p:nvSpPr>
          <p:cNvPr id="7" name="AutoShape 2" descr="Bildergebnis für Ausmalbild  Paula_pudding"/>
          <p:cNvSpPr>
            <a:spLocks noChangeAspect="1" noChangeArrowheads="1"/>
          </p:cNvSpPr>
          <p:nvPr/>
        </p:nvSpPr>
        <p:spPr bwMode="auto">
          <a:xfrm>
            <a:off x="155575" y="-1957388"/>
            <a:ext cx="437197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21" t="39865" r="390"/>
          <a:stretch/>
        </p:blipFill>
        <p:spPr>
          <a:xfrm>
            <a:off x="10570234" y="0"/>
            <a:ext cx="1621766" cy="360853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641011" y="1142548"/>
            <a:ext cx="5624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B0F0"/>
                </a:solidFill>
              </a:rPr>
              <a:t>…</a:t>
            </a:r>
            <a:r>
              <a:rPr lang="de-DE" sz="4000" dirty="0" err="1">
                <a:solidFill>
                  <a:srgbClr val="00B0F0"/>
                </a:solidFill>
              </a:rPr>
              <a:t>nadierlich</a:t>
            </a:r>
            <a:r>
              <a:rPr lang="de-DE" sz="4000" dirty="0">
                <a:solidFill>
                  <a:srgbClr val="00B0F0"/>
                </a:solidFill>
              </a:rPr>
              <a:t> passend zum Thema: </a:t>
            </a:r>
          </a:p>
        </p:txBody>
      </p:sp>
    </p:spTree>
    <p:extLst>
      <p:ext uri="{BB962C8B-B14F-4D97-AF65-F5344CB8AC3E}">
        <p14:creationId xmlns:p14="http://schemas.microsoft.com/office/powerpoint/2010/main" val="291574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8" r="32246"/>
          <a:stretch/>
        </p:blipFill>
        <p:spPr>
          <a:xfrm rot="18833967">
            <a:off x="7276647" y="774189"/>
            <a:ext cx="3653022" cy="3644661"/>
          </a:xfrm>
          <a:ln w="57150">
            <a:solidFill>
              <a:srgbClr val="0066FF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83" t="29530" r="691"/>
          <a:stretch/>
        </p:blipFill>
        <p:spPr>
          <a:xfrm>
            <a:off x="3493700" y="3899364"/>
            <a:ext cx="3588588" cy="281823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91882" y="-971816"/>
            <a:ext cx="3341880" cy="5941119"/>
          </a:xfrm>
          <a:prstGeom prst="rect">
            <a:avLst/>
          </a:prstGeom>
          <a:ln w="57150">
            <a:solidFill>
              <a:srgbClr val="FF3399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447577" y="4708316"/>
            <a:ext cx="286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2D97BD"/>
                </a:solidFill>
              </a:rPr>
              <a:t>…dann ab in die Heia!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96" y="5176221"/>
            <a:ext cx="2204078" cy="15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7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85" t="7202" r="549" b="527"/>
          <a:stretch/>
        </p:blipFill>
        <p:spPr>
          <a:xfrm>
            <a:off x="396813" y="2882265"/>
            <a:ext cx="6295313" cy="3709358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9" t="3112" r="19734" b="2970"/>
          <a:stretch/>
        </p:blipFill>
        <p:spPr>
          <a:xfrm>
            <a:off x="6812990" y="184077"/>
            <a:ext cx="5244862" cy="3689183"/>
          </a:xfrm>
        </p:spPr>
      </p:pic>
      <p:sp>
        <p:nvSpPr>
          <p:cNvPr id="6" name="Textfeld 5"/>
          <p:cNvSpPr txBox="1"/>
          <p:nvPr/>
        </p:nvSpPr>
        <p:spPr>
          <a:xfrm rot="20399495">
            <a:off x="1380228" y="717858"/>
            <a:ext cx="4451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rgbClr val="FFC000"/>
                </a:solidFill>
              </a:rPr>
              <a:t>Müde Auge</a:t>
            </a:r>
          </a:p>
          <a:p>
            <a:pPr algn="ctr"/>
            <a:r>
              <a:rPr lang="de-DE" sz="4400" dirty="0">
                <a:solidFill>
                  <a:srgbClr val="FFC000"/>
                </a:solidFill>
              </a:rPr>
              <a:t>bim Frühstück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267" y="4155775"/>
            <a:ext cx="1768122" cy="24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61" t="5779" r="22575"/>
          <a:stretch/>
        </p:blipFill>
        <p:spPr>
          <a:xfrm rot="20891487">
            <a:off x="4207895" y="2804847"/>
            <a:ext cx="4123429" cy="3549837"/>
          </a:xfr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72" t="6765" r="27761"/>
          <a:stretch/>
        </p:blipFill>
        <p:spPr>
          <a:xfrm>
            <a:off x="191777" y="460969"/>
            <a:ext cx="3696526" cy="3919057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65" t="9163" r="26816"/>
          <a:stretch/>
        </p:blipFill>
        <p:spPr>
          <a:xfrm>
            <a:off x="8326698" y="133219"/>
            <a:ext cx="3743514" cy="3463995"/>
          </a:xfrm>
          <a:prstGeom prst="rect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3778369" y="542447"/>
            <a:ext cx="4658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Zum </a:t>
            </a:r>
            <a:r>
              <a:rPr lang="de-DE" sz="3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Abschluß</a:t>
            </a:r>
            <a:r>
              <a:rPr lang="de-DE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Ehrungen </a:t>
            </a:r>
          </a:p>
          <a:p>
            <a:pPr algn="ctr"/>
            <a:r>
              <a:rPr lang="de-DE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mit Urkunde!</a:t>
            </a:r>
          </a:p>
        </p:txBody>
      </p:sp>
    </p:spTree>
    <p:extLst>
      <p:ext uri="{BB962C8B-B14F-4D97-AF65-F5344CB8AC3E}">
        <p14:creationId xmlns:p14="http://schemas.microsoft.com/office/powerpoint/2010/main" val="21133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98716" y="5171890"/>
            <a:ext cx="6236726" cy="1609344"/>
          </a:xfrm>
        </p:spPr>
        <p:txBody>
          <a:bodyPr/>
          <a:lstStyle/>
          <a:p>
            <a:r>
              <a:rPr lang="de-DE" dirty="0"/>
              <a:t>Ä Prob im Juni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14" y="215660"/>
            <a:ext cx="5574581" cy="3135702"/>
          </a:xfr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484" y="1582668"/>
            <a:ext cx="6301958" cy="3299431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6599207" y="215660"/>
            <a:ext cx="4908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Am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</a:rPr>
              <a:t>Afang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 sin die Mädels noch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</a:rPr>
              <a:t>gflogä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….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0640" y="3526247"/>
            <a:ext cx="2918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…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</a:rPr>
              <a:t>gege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 später nu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</a:rPr>
              <a:t>ebbis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 anderes.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345" y="4311077"/>
            <a:ext cx="2416123" cy="2380891"/>
          </a:xfrm>
          <a:prstGeom prst="rect">
            <a:avLst/>
          </a:prstGeom>
        </p:spPr>
      </p:pic>
      <p:sp>
        <p:nvSpPr>
          <p:cNvPr id="9" name="Pfeil nach rechts 8"/>
          <p:cNvSpPr/>
          <p:nvPr/>
        </p:nvSpPr>
        <p:spPr>
          <a:xfrm rot="20640131">
            <a:off x="1864017" y="5180570"/>
            <a:ext cx="1716656" cy="37088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60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8" y="1350389"/>
            <a:ext cx="3019245" cy="5367547"/>
          </a:xfrm>
        </p:spPr>
      </p:pic>
      <p:sp>
        <p:nvSpPr>
          <p:cNvPr id="6" name="Textfeld 5"/>
          <p:cNvSpPr txBox="1"/>
          <p:nvPr/>
        </p:nvSpPr>
        <p:spPr>
          <a:xfrm>
            <a:off x="535878" y="273171"/>
            <a:ext cx="4908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</a:rPr>
              <a:t>D‘Burkhard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</a:rPr>
              <a:t>häts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 dann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</a:rPr>
              <a:t>igfange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799" y="4074424"/>
            <a:ext cx="4081147" cy="23565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140" y="273171"/>
            <a:ext cx="4960189" cy="34254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3058">
            <a:off x="3385941" y="1730077"/>
            <a:ext cx="2580262" cy="11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5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155" y="2114425"/>
            <a:ext cx="4898873" cy="453866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51" y="2222556"/>
            <a:ext cx="3781005" cy="4243878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243532" y="88988"/>
            <a:ext cx="5736566" cy="82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Bilder-Rätsel</a:t>
            </a:r>
            <a:endParaRPr lang="de-DE" sz="48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2727385" y="692265"/>
            <a:ext cx="6768860" cy="1487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4800" dirty="0">
                <a:latin typeface="Franklin Gothic Medium" panose="020B0603020102020204" pitchFamily="34" charset="0"/>
              </a:rPr>
              <a:t>Welche Veranstaltung war denn des?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0"/>
          <a:stretch/>
        </p:blipFill>
        <p:spPr>
          <a:xfrm>
            <a:off x="4681730" y="2960014"/>
            <a:ext cx="1781175" cy="26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7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76" y="2444684"/>
            <a:ext cx="6663235" cy="3748070"/>
          </a:xfrm>
          <a:ln w="38100">
            <a:solidFill>
              <a:srgbClr val="C00000"/>
            </a:solidFill>
          </a:ln>
        </p:spPr>
      </p:pic>
      <p:pic>
        <p:nvPicPr>
          <p:cNvPr id="6" name="Inhaltsplatzhalt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573" y="284543"/>
            <a:ext cx="4869364" cy="43202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238" y="821060"/>
            <a:ext cx="6024113" cy="117164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400" dirty="0"/>
              <a:t>Spatenstich zum </a:t>
            </a:r>
            <a:br>
              <a:rPr lang="de-DE" sz="4400" dirty="0"/>
            </a:br>
            <a:r>
              <a:rPr lang="de-DE" sz="4400" dirty="0"/>
              <a:t>Breitbandausbau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" t="23144" r="1975" b="29182"/>
          <a:stretch/>
        </p:blipFill>
        <p:spPr>
          <a:xfrm>
            <a:off x="8044555" y="5053668"/>
            <a:ext cx="2505551" cy="13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0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9682" y="573762"/>
            <a:ext cx="3131216" cy="1609344"/>
          </a:xfrm>
        </p:spPr>
        <p:txBody>
          <a:bodyPr/>
          <a:lstStyle/>
          <a:p>
            <a:pPr algn="ctr"/>
            <a:r>
              <a:rPr lang="de-DE" dirty="0" err="1"/>
              <a:t>Fasnet</a:t>
            </a:r>
            <a:r>
              <a:rPr lang="de-DE" dirty="0"/>
              <a:t> 2018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80" t="10910" r="17027" b="1477"/>
          <a:stretch/>
        </p:blipFill>
        <p:spPr>
          <a:xfrm>
            <a:off x="4701396" y="403657"/>
            <a:ext cx="6849374" cy="5445053"/>
          </a:xfrm>
          <a:ln w="76200">
            <a:solidFill>
              <a:srgbClr val="00B0F0"/>
            </a:solidFill>
          </a:ln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 rot="20825971">
            <a:off x="385219" y="5042589"/>
            <a:ext cx="3726094" cy="1225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dirty="0" err="1">
                <a:latin typeface="Franklin Gothic Medium" panose="020B0603020102020204" pitchFamily="34" charset="0"/>
              </a:rPr>
              <a:t>Eimol</a:t>
            </a:r>
            <a:r>
              <a:rPr lang="de-DE" sz="4000" dirty="0">
                <a:latin typeface="Franklin Gothic Medium" panose="020B0603020102020204" pitchFamily="34" charset="0"/>
              </a:rPr>
              <a:t> die Erwachsenen: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1" b="10230"/>
          <a:stretch/>
        </p:blipFill>
        <p:spPr>
          <a:xfrm>
            <a:off x="250166" y="2278581"/>
            <a:ext cx="3950898" cy="25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5788" y="121414"/>
            <a:ext cx="6340243" cy="1086928"/>
          </a:xfrm>
        </p:spPr>
        <p:txBody>
          <a:bodyPr/>
          <a:lstStyle/>
          <a:p>
            <a:r>
              <a:rPr lang="de-DE" dirty="0"/>
              <a:t>Und nochmal   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715" y="1082408"/>
            <a:ext cx="7346422" cy="539789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" t="23144" r="1975" b="29182"/>
          <a:stretch/>
        </p:blipFill>
        <p:spPr>
          <a:xfrm rot="1632014">
            <a:off x="9200496" y="249254"/>
            <a:ext cx="2505551" cy="133850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566031" y="1769095"/>
            <a:ext cx="3493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C00000"/>
                </a:solidFill>
              </a:rPr>
              <a:t>Goldene Hochzeit von </a:t>
            </a:r>
          </a:p>
          <a:p>
            <a:pPr algn="ctr"/>
            <a:r>
              <a:rPr lang="de-DE" sz="3200" dirty="0">
                <a:solidFill>
                  <a:srgbClr val="C00000"/>
                </a:solidFill>
              </a:rPr>
              <a:t>Willi und Klara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2062">
            <a:off x="9932494" y="3419461"/>
            <a:ext cx="1560546" cy="3199120"/>
          </a:xfrm>
          <a:prstGeom prst="rect">
            <a:avLst/>
          </a:prstGeom>
        </p:spPr>
      </p:pic>
      <p:sp>
        <p:nvSpPr>
          <p:cNvPr id="7" name="Flussdiagramm: Alternativer Prozess 6"/>
          <p:cNvSpPr/>
          <p:nvPr/>
        </p:nvSpPr>
        <p:spPr>
          <a:xfrm rot="20300269">
            <a:off x="6761487" y="4628493"/>
            <a:ext cx="3148642" cy="148733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Martin war au </a:t>
            </a:r>
            <a:r>
              <a:rPr lang="de-DE" sz="2400" dirty="0" err="1"/>
              <a:t>deb</a:t>
            </a:r>
            <a:r>
              <a:rPr lang="de-DE" sz="2400" dirty="0"/>
              <a:t> i – aber </a:t>
            </a:r>
            <a:r>
              <a:rPr lang="de-DE" sz="2400" dirty="0" err="1"/>
              <a:t>wos</a:t>
            </a:r>
            <a:r>
              <a:rPr lang="de-DE" sz="2400" dirty="0"/>
              <a:t> Bild </a:t>
            </a:r>
            <a:r>
              <a:rPr lang="de-DE" sz="2400" dirty="0" err="1"/>
              <a:t>g‘macht</a:t>
            </a:r>
            <a:r>
              <a:rPr lang="de-DE" sz="2400" dirty="0"/>
              <a:t> </a:t>
            </a:r>
            <a:r>
              <a:rPr lang="de-DE" sz="2400" dirty="0" err="1"/>
              <a:t>worre</a:t>
            </a:r>
            <a:r>
              <a:rPr lang="de-DE" sz="2400" dirty="0"/>
              <a:t> </a:t>
            </a:r>
            <a:r>
              <a:rPr lang="de-DE" sz="2400" dirty="0" err="1"/>
              <a:t>isch</a:t>
            </a:r>
            <a:r>
              <a:rPr lang="de-DE" sz="2400" dirty="0"/>
              <a:t> </a:t>
            </a:r>
            <a:r>
              <a:rPr lang="de-DE" sz="2400" dirty="0" err="1"/>
              <a:t>schu</a:t>
            </a:r>
            <a:r>
              <a:rPr lang="de-DE" sz="2400" dirty="0"/>
              <a:t> wieder weg</a:t>
            </a:r>
          </a:p>
        </p:txBody>
      </p:sp>
    </p:spTree>
    <p:extLst>
      <p:ext uri="{BB962C8B-B14F-4D97-AF65-F5344CB8AC3E}">
        <p14:creationId xmlns:p14="http://schemas.microsoft.com/office/powerpoint/2010/main" val="14634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574" y="148202"/>
            <a:ext cx="10679674" cy="981859"/>
          </a:xfrm>
        </p:spPr>
        <p:txBody>
          <a:bodyPr/>
          <a:lstStyle/>
          <a:p>
            <a:r>
              <a:rPr lang="de-DE" dirty="0" err="1"/>
              <a:t>Usflug</a:t>
            </a:r>
            <a:r>
              <a:rPr lang="de-DE" dirty="0"/>
              <a:t> nach Heidelberg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0291">
            <a:off x="4387203" y="1793096"/>
            <a:ext cx="7202311" cy="4051300"/>
          </a:xfrm>
        </p:spPr>
      </p:pic>
      <p:sp>
        <p:nvSpPr>
          <p:cNvPr id="6" name="Textfeld 5"/>
          <p:cNvSpPr txBox="1"/>
          <p:nvPr/>
        </p:nvSpPr>
        <p:spPr>
          <a:xfrm>
            <a:off x="448574" y="5393600"/>
            <a:ext cx="427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C00000"/>
                </a:solidFill>
              </a:rPr>
              <a:t>In Herr Gotts Früh</a:t>
            </a:r>
          </a:p>
          <a:p>
            <a:pPr algn="ctr"/>
            <a:r>
              <a:rPr lang="de-DE" sz="3600" dirty="0" err="1">
                <a:solidFill>
                  <a:srgbClr val="C00000"/>
                </a:solidFill>
              </a:rPr>
              <a:t>goht‘s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schu</a:t>
            </a:r>
            <a:r>
              <a:rPr lang="de-DE" sz="3600" dirty="0">
                <a:solidFill>
                  <a:srgbClr val="C00000"/>
                </a:solidFill>
              </a:rPr>
              <a:t> los: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47" y="2052560"/>
            <a:ext cx="2371529" cy="17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7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740" y="337988"/>
            <a:ext cx="3428112" cy="465670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92" y="221530"/>
            <a:ext cx="3345795" cy="45621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631" y="2502587"/>
            <a:ext cx="4275901" cy="38473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804250" y="666325"/>
            <a:ext cx="427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C00000"/>
                </a:solidFill>
              </a:rPr>
              <a:t>In Herr Gotts Früh</a:t>
            </a:r>
          </a:p>
          <a:p>
            <a:pPr algn="ctr"/>
            <a:r>
              <a:rPr lang="de-DE" sz="3600" dirty="0" err="1">
                <a:solidFill>
                  <a:srgbClr val="C00000"/>
                </a:solidFill>
              </a:rPr>
              <a:t>goht‘s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schu</a:t>
            </a:r>
            <a:r>
              <a:rPr lang="de-DE" sz="3600" dirty="0">
                <a:solidFill>
                  <a:srgbClr val="C00000"/>
                </a:solidFill>
              </a:rPr>
              <a:t> los: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8022">
            <a:off x="943183" y="5124875"/>
            <a:ext cx="2168305" cy="1225092"/>
          </a:xfrm>
          <a:prstGeom prst="rect">
            <a:avLst/>
          </a:prstGeom>
        </p:spPr>
      </p:pic>
      <p:sp>
        <p:nvSpPr>
          <p:cNvPr id="2" name="Ovale Legende 1"/>
          <p:cNvSpPr/>
          <p:nvPr/>
        </p:nvSpPr>
        <p:spPr>
          <a:xfrm>
            <a:off x="3519577" y="5322497"/>
            <a:ext cx="6676846" cy="1431985"/>
          </a:xfrm>
          <a:prstGeom prst="wedgeEllipseCallout">
            <a:avLst>
              <a:gd name="adj1" fmla="val 4341"/>
              <a:gd name="adj2" fmla="val -112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Matze! </a:t>
            </a:r>
            <a:r>
              <a:rPr lang="de-DE" sz="2800" dirty="0" err="1"/>
              <a:t>Häsch</a:t>
            </a:r>
            <a:r>
              <a:rPr lang="de-DE" sz="2800" dirty="0"/>
              <a:t> du etwa des Mineralwasser für mich </a:t>
            </a:r>
            <a:r>
              <a:rPr lang="de-DE" sz="2800" dirty="0" err="1"/>
              <a:t>it</a:t>
            </a:r>
            <a:r>
              <a:rPr lang="de-DE" sz="2800" dirty="0"/>
              <a:t> </a:t>
            </a:r>
            <a:r>
              <a:rPr lang="de-DE" sz="2800" dirty="0" err="1"/>
              <a:t>ipackt</a:t>
            </a:r>
            <a:r>
              <a:rPr lang="de-DE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1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73" y="212365"/>
            <a:ext cx="4778606" cy="3618782"/>
          </a:xfrm>
          <a:ln w="38100">
            <a:solidFill>
              <a:srgbClr val="C00000"/>
            </a:solidFill>
          </a:ln>
        </p:spPr>
      </p:pic>
      <p:sp>
        <p:nvSpPr>
          <p:cNvPr id="5" name="Doppelte Welle 4"/>
          <p:cNvSpPr/>
          <p:nvPr/>
        </p:nvSpPr>
        <p:spPr>
          <a:xfrm>
            <a:off x="7836428" y="3993696"/>
            <a:ext cx="4220128" cy="1538438"/>
          </a:xfrm>
          <a:prstGeom prst="doubleWave">
            <a:avLst>
              <a:gd name="adj1" fmla="val 6250"/>
              <a:gd name="adj2" fmla="val 87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/>
              <a:t>G`mütlich</a:t>
            </a:r>
            <a:r>
              <a:rPr lang="de-DE" sz="3200" dirty="0"/>
              <a:t> </a:t>
            </a:r>
            <a:r>
              <a:rPr lang="de-DE" sz="3200" dirty="0" err="1"/>
              <a:t>uf</a:t>
            </a:r>
            <a:r>
              <a:rPr lang="de-DE" sz="3200" dirty="0"/>
              <a:t> </a:t>
            </a:r>
            <a:r>
              <a:rPr lang="de-DE" sz="3200" dirty="0" err="1"/>
              <a:t>em</a:t>
            </a:r>
            <a:r>
              <a:rPr lang="de-DE" sz="3200" dirty="0"/>
              <a:t> Schiff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306" y="362222"/>
            <a:ext cx="5014837" cy="262360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6341">
            <a:off x="2032309" y="3694177"/>
            <a:ext cx="5524429" cy="269878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4413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720" y="215660"/>
            <a:ext cx="9485223" cy="5335438"/>
          </a:xfrm>
          <a:ln w="57150">
            <a:solidFill>
              <a:schemeClr val="tx1"/>
            </a:solidFill>
          </a:ln>
        </p:spPr>
      </p:pic>
      <p:sp>
        <p:nvSpPr>
          <p:cNvPr id="5" name="Explosion 2 4"/>
          <p:cNvSpPr/>
          <p:nvPr/>
        </p:nvSpPr>
        <p:spPr>
          <a:xfrm>
            <a:off x="60385" y="4692771"/>
            <a:ext cx="5063705" cy="2070340"/>
          </a:xfrm>
          <a:prstGeom prst="irregularSeal2">
            <a:avLst/>
          </a:prstGeom>
          <a:solidFill>
            <a:srgbClr val="345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Bitte lächeln : </a:t>
            </a:r>
            <a:r>
              <a:rPr lang="de-DE" sz="2400" dirty="0" err="1"/>
              <a:t>Iiiiiiih</a:t>
            </a:r>
            <a:r>
              <a:rPr lang="de-DE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028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04" y="1078302"/>
            <a:ext cx="7680491" cy="4320276"/>
          </a:xfr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9661">
            <a:off x="8331185" y="387101"/>
            <a:ext cx="3207755" cy="5702675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2618395" y="305726"/>
            <a:ext cx="5607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De‘noch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 ging‘ steil </a:t>
            </a:r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bergufi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…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4891" y="5945421"/>
            <a:ext cx="825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… zur Belohnung gab‘s ä echt </a:t>
            </a:r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scheeni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Ussicht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085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77" y="2198737"/>
            <a:ext cx="3231369" cy="437027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054" y="1344410"/>
            <a:ext cx="3439686" cy="45819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705" y="305726"/>
            <a:ext cx="3212318" cy="525367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9812" y="909575"/>
            <a:ext cx="3678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Schloßbesichtigung</a:t>
            </a:r>
            <a:endParaRPr lang="de-DE" sz="3200" dirty="0">
              <a:solidFill>
                <a:schemeClr val="accent4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Wolkenförmige Legende 7"/>
          <p:cNvSpPr/>
          <p:nvPr/>
        </p:nvSpPr>
        <p:spPr>
          <a:xfrm>
            <a:off x="5073511" y="676661"/>
            <a:ext cx="2216883" cy="1188624"/>
          </a:xfrm>
          <a:prstGeom prst="cloudCallout">
            <a:avLst>
              <a:gd name="adj1" fmla="val -9160"/>
              <a:gd name="adj2" fmla="val 7595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/>
              <a:t>Ups</a:t>
            </a:r>
            <a:r>
              <a:rPr lang="de-DE" sz="3200" dirty="0"/>
              <a:t>!</a:t>
            </a:r>
          </a:p>
        </p:txBody>
      </p:sp>
      <p:sp>
        <p:nvSpPr>
          <p:cNvPr id="9" name="Pfeil nach unten 8"/>
          <p:cNvSpPr/>
          <p:nvPr/>
        </p:nvSpPr>
        <p:spPr>
          <a:xfrm rot="9335454">
            <a:off x="5703117" y="5373399"/>
            <a:ext cx="310551" cy="88161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e Legende 9"/>
          <p:cNvSpPr/>
          <p:nvPr/>
        </p:nvSpPr>
        <p:spPr>
          <a:xfrm>
            <a:off x="7694762" y="5256890"/>
            <a:ext cx="4226943" cy="1540725"/>
          </a:xfrm>
          <a:prstGeom prst="wedgeEllipseCallout">
            <a:avLst>
              <a:gd name="adj1" fmla="val -1017"/>
              <a:gd name="adj2" fmla="val -76469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Jetz</a:t>
            </a:r>
            <a:r>
              <a:rPr lang="de-DE" sz="2400" dirty="0"/>
              <a:t> hab ich </a:t>
            </a:r>
            <a:r>
              <a:rPr lang="de-DE" sz="2400" dirty="0" err="1"/>
              <a:t>schu</a:t>
            </a:r>
            <a:r>
              <a:rPr lang="de-DE" sz="2400" dirty="0"/>
              <a:t> </a:t>
            </a:r>
            <a:r>
              <a:rPr lang="de-DE" sz="2400" dirty="0" err="1"/>
              <a:t>witter</a:t>
            </a:r>
            <a:r>
              <a:rPr lang="de-DE" sz="2400" dirty="0"/>
              <a:t> en </a:t>
            </a:r>
            <a:r>
              <a:rPr lang="de-DE" sz="2400" dirty="0" err="1"/>
              <a:t>guäde</a:t>
            </a:r>
            <a:r>
              <a:rPr lang="de-DE" sz="2400" dirty="0"/>
              <a:t> </a:t>
            </a:r>
            <a:r>
              <a:rPr lang="de-DE" sz="2400" dirty="0" err="1"/>
              <a:t>Idrug</a:t>
            </a:r>
            <a:r>
              <a:rPr lang="de-DE" sz="2400" dirty="0"/>
              <a:t> </a:t>
            </a:r>
            <a:r>
              <a:rPr lang="de-DE" sz="2400" dirty="0" err="1"/>
              <a:t>hinterlosse</a:t>
            </a:r>
            <a:r>
              <a:rPr lang="de-DE" sz="2400" dirty="0">
                <a:sym typeface="Wingdings" panose="05000000000000000000" pitchFamily="2" charset="2"/>
              </a:rPr>
              <a:t>!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131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90" y="2034231"/>
            <a:ext cx="3582941" cy="4051300"/>
          </a:xfrm>
        </p:spPr>
      </p:pic>
      <p:sp>
        <p:nvSpPr>
          <p:cNvPr id="5" name="Flussdiagramm: Alternativer Prozess 4"/>
          <p:cNvSpPr/>
          <p:nvPr/>
        </p:nvSpPr>
        <p:spPr>
          <a:xfrm>
            <a:off x="422692" y="602652"/>
            <a:ext cx="4028536" cy="1106424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Wii-Prob am </a:t>
            </a:r>
            <a:r>
              <a:rPr lang="de-DE" sz="3200" dirty="0" err="1"/>
              <a:t>Obend</a:t>
            </a:r>
            <a:endParaRPr lang="de-DE" sz="3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765" y="602652"/>
            <a:ext cx="3741661" cy="5541163"/>
          </a:xfrm>
          <a:prstGeom prst="rect">
            <a:avLst/>
          </a:prstGeom>
        </p:spPr>
      </p:pic>
      <p:sp>
        <p:nvSpPr>
          <p:cNvPr id="2" name="Wolkenförmige Legende 1"/>
          <p:cNvSpPr/>
          <p:nvPr/>
        </p:nvSpPr>
        <p:spPr>
          <a:xfrm>
            <a:off x="7740770" y="2379288"/>
            <a:ext cx="4451230" cy="4478712"/>
          </a:xfrm>
          <a:prstGeom prst="cloudCallout">
            <a:avLst>
              <a:gd name="adj1" fmla="val -48939"/>
              <a:gd name="adj2" fmla="val -4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Wie mach‘ ich des </a:t>
            </a:r>
            <a:r>
              <a:rPr lang="de-DE" sz="2800" dirty="0" err="1"/>
              <a:t>jetz</a:t>
            </a:r>
            <a:r>
              <a:rPr lang="de-DE" sz="2800" dirty="0"/>
              <a:t>, dass ich </a:t>
            </a:r>
            <a:r>
              <a:rPr lang="de-DE" sz="2800" dirty="0" err="1"/>
              <a:t>diä</a:t>
            </a:r>
            <a:r>
              <a:rPr lang="de-DE" sz="2800" dirty="0"/>
              <a:t> </a:t>
            </a:r>
            <a:r>
              <a:rPr lang="de-DE" sz="2800" dirty="0" err="1"/>
              <a:t>Reschdle</a:t>
            </a:r>
            <a:r>
              <a:rPr lang="de-DE" sz="2800" dirty="0"/>
              <a:t> </a:t>
            </a:r>
            <a:r>
              <a:rPr lang="de-DE" sz="2800" dirty="0" err="1"/>
              <a:t>vu</a:t>
            </a:r>
            <a:r>
              <a:rPr lang="de-DE" sz="2800" dirty="0"/>
              <a:t> </a:t>
            </a:r>
            <a:r>
              <a:rPr lang="de-DE" sz="2800" dirty="0" err="1"/>
              <a:t>dene</a:t>
            </a:r>
            <a:r>
              <a:rPr lang="de-DE" sz="2800" dirty="0"/>
              <a:t> zwei Flasche </a:t>
            </a:r>
            <a:r>
              <a:rPr lang="de-DE" sz="2800" dirty="0" err="1"/>
              <a:t>it</a:t>
            </a:r>
            <a:r>
              <a:rPr lang="de-DE" sz="2800" dirty="0"/>
              <a:t> mit de andere Teile </a:t>
            </a:r>
            <a:r>
              <a:rPr lang="de-DE" sz="2800" dirty="0" err="1"/>
              <a:t>muäß</a:t>
            </a:r>
            <a:r>
              <a:rPr lang="de-DE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520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4757">
            <a:off x="4494487" y="1061646"/>
            <a:ext cx="1697324" cy="40513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43" y="1229264"/>
            <a:ext cx="2941458" cy="49429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249" y="636045"/>
            <a:ext cx="3316543" cy="55361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28468" y="181155"/>
            <a:ext cx="704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4">
                    <a:lumMod val="75000"/>
                  </a:schemeClr>
                </a:solidFill>
              </a:rPr>
              <a:t>De Heimweg war dann gar </a:t>
            </a:r>
            <a:r>
              <a:rPr lang="de-DE" sz="2800" dirty="0" err="1">
                <a:solidFill>
                  <a:schemeClr val="accent4">
                    <a:lumMod val="75000"/>
                  </a:schemeClr>
                </a:solidFill>
              </a:rPr>
              <a:t>it</a:t>
            </a:r>
            <a:r>
              <a:rPr lang="de-DE" sz="2800" dirty="0">
                <a:solidFill>
                  <a:schemeClr val="accent4">
                    <a:lumMod val="75000"/>
                  </a:schemeClr>
                </a:solidFill>
              </a:rPr>
              <a:t> so </a:t>
            </a:r>
            <a:r>
              <a:rPr lang="de-DE" sz="2800" dirty="0" err="1">
                <a:solidFill>
                  <a:schemeClr val="accent4">
                    <a:lumMod val="75000"/>
                  </a:schemeClr>
                </a:solidFill>
              </a:rPr>
              <a:t>eifach</a:t>
            </a:r>
            <a:endParaRPr lang="de-DE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569" y="4378975"/>
            <a:ext cx="2620003" cy="2182483"/>
          </a:xfrm>
          <a:prstGeom prst="rect">
            <a:avLst/>
          </a:prstGeom>
        </p:spPr>
      </p:pic>
      <p:sp>
        <p:nvSpPr>
          <p:cNvPr id="10" name="Ovale Legende 9"/>
          <p:cNvSpPr/>
          <p:nvPr/>
        </p:nvSpPr>
        <p:spPr>
          <a:xfrm>
            <a:off x="2047343" y="966819"/>
            <a:ext cx="2009723" cy="1077641"/>
          </a:xfrm>
          <a:prstGeom prst="wedgeEllipseCallout">
            <a:avLst>
              <a:gd name="adj1" fmla="val -57747"/>
              <a:gd name="adj2" fmla="val 41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Mir </a:t>
            </a:r>
            <a:r>
              <a:rPr lang="de-DE" dirty="0" err="1"/>
              <a:t>miän</a:t>
            </a:r>
            <a:r>
              <a:rPr lang="de-DE" dirty="0"/>
              <a:t> </a:t>
            </a:r>
            <a:r>
              <a:rPr lang="de-DE" dirty="0" err="1"/>
              <a:t>dert</a:t>
            </a:r>
            <a:r>
              <a:rPr lang="de-DE" dirty="0"/>
              <a:t> vorne links!</a:t>
            </a:r>
          </a:p>
        </p:txBody>
      </p:sp>
      <p:sp>
        <p:nvSpPr>
          <p:cNvPr id="11" name="Ovale Legende 10"/>
          <p:cNvSpPr/>
          <p:nvPr/>
        </p:nvSpPr>
        <p:spPr>
          <a:xfrm>
            <a:off x="2914311" y="4032849"/>
            <a:ext cx="3167312" cy="1077641"/>
          </a:xfrm>
          <a:prstGeom prst="wedgeEllipseCallout">
            <a:avLst>
              <a:gd name="adj1" fmla="val 13935"/>
              <a:gd name="adj2" fmla="val -82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Ich </a:t>
            </a:r>
            <a:r>
              <a:rPr lang="de-DE" dirty="0" err="1"/>
              <a:t>dät</a:t>
            </a:r>
            <a:r>
              <a:rPr lang="de-DE" dirty="0"/>
              <a:t> eher sage </a:t>
            </a:r>
            <a:r>
              <a:rPr lang="de-DE" dirty="0" err="1"/>
              <a:t>numol</a:t>
            </a:r>
            <a:r>
              <a:rPr lang="de-DE" dirty="0"/>
              <a:t> </a:t>
            </a:r>
            <a:r>
              <a:rPr lang="de-DE" dirty="0" err="1"/>
              <a:t>z‘ruck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dann rechts!</a:t>
            </a:r>
          </a:p>
        </p:txBody>
      </p:sp>
      <p:sp>
        <p:nvSpPr>
          <p:cNvPr id="12" name="Ovale Legende 11"/>
          <p:cNvSpPr/>
          <p:nvPr/>
        </p:nvSpPr>
        <p:spPr>
          <a:xfrm>
            <a:off x="8262222" y="4356748"/>
            <a:ext cx="3734627" cy="1077641"/>
          </a:xfrm>
          <a:prstGeom prst="wedgeEllipseCallout">
            <a:avLst>
              <a:gd name="adj1" fmla="val 10119"/>
              <a:gd name="adj2" fmla="val -983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Min Vorschlag: Mir </a:t>
            </a:r>
            <a:r>
              <a:rPr lang="de-DE" dirty="0" err="1"/>
              <a:t>nämme</a:t>
            </a:r>
            <a:r>
              <a:rPr lang="de-DE" dirty="0"/>
              <a:t> </a:t>
            </a:r>
            <a:r>
              <a:rPr lang="de-DE" dirty="0" err="1"/>
              <a:t>d‘Autobahn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die dritte </a:t>
            </a:r>
            <a:r>
              <a:rPr lang="de-DE" dirty="0" err="1"/>
              <a:t>Usfahrt</a:t>
            </a:r>
            <a:r>
              <a:rPr lang="de-DE" dirty="0"/>
              <a:t>!</a:t>
            </a:r>
          </a:p>
        </p:txBody>
      </p:sp>
      <p:sp>
        <p:nvSpPr>
          <p:cNvPr id="13" name="Ovale Legende 12"/>
          <p:cNvSpPr/>
          <p:nvPr/>
        </p:nvSpPr>
        <p:spPr>
          <a:xfrm>
            <a:off x="6495394" y="925213"/>
            <a:ext cx="2143561" cy="1378040"/>
          </a:xfrm>
          <a:prstGeom prst="wedgeEllipseCallout">
            <a:avLst>
              <a:gd name="adj1" fmla="val 60936"/>
              <a:gd name="adj2" fmla="val 54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Un</a:t>
            </a:r>
            <a:r>
              <a:rPr lang="de-DE" dirty="0"/>
              <a:t> ich </a:t>
            </a:r>
            <a:r>
              <a:rPr lang="de-DE" dirty="0" err="1"/>
              <a:t>dät</a:t>
            </a:r>
            <a:r>
              <a:rPr lang="de-DE" dirty="0"/>
              <a:t> </a:t>
            </a:r>
            <a:r>
              <a:rPr lang="de-DE" dirty="0" err="1"/>
              <a:t>liebär</a:t>
            </a:r>
            <a:r>
              <a:rPr lang="de-DE" dirty="0"/>
              <a:t> </a:t>
            </a:r>
            <a:r>
              <a:rPr lang="de-DE" dirty="0" err="1"/>
              <a:t>numol</a:t>
            </a:r>
            <a:r>
              <a:rPr lang="de-DE" dirty="0"/>
              <a:t> ä Bier trinke!</a:t>
            </a:r>
          </a:p>
        </p:txBody>
      </p:sp>
    </p:spTree>
    <p:extLst>
      <p:ext uri="{BB962C8B-B14F-4D97-AF65-F5344CB8AC3E}">
        <p14:creationId xmlns:p14="http://schemas.microsoft.com/office/powerpoint/2010/main" val="225538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9545">
            <a:off x="955760" y="3533948"/>
            <a:ext cx="2057275" cy="2789564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249" y="244145"/>
            <a:ext cx="3105188" cy="40513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36" y="120770"/>
            <a:ext cx="5387671" cy="308045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969" y="3829481"/>
            <a:ext cx="5296758" cy="262372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702291" y="876167"/>
            <a:ext cx="28984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>
                <a:solidFill>
                  <a:srgbClr val="C00000"/>
                </a:solidFill>
              </a:rPr>
              <a:t>Sundig</a:t>
            </a:r>
            <a:r>
              <a:rPr lang="de-DE" sz="400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de-DE" sz="4000" dirty="0" err="1">
                <a:solidFill>
                  <a:srgbClr val="C00000"/>
                </a:solidFill>
              </a:rPr>
              <a:t>Morgä</a:t>
            </a:r>
            <a:r>
              <a:rPr lang="de-DE" sz="4000" dirty="0">
                <a:solidFill>
                  <a:srgbClr val="C00000"/>
                </a:solidFill>
              </a:rPr>
              <a:t> 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  <a:latin typeface="Tempus Sans ITC" panose="04020404030D07020202" pitchFamily="82" charset="0"/>
              </a:rPr>
              <a:t>Frühschoppen</a:t>
            </a:r>
          </a:p>
        </p:txBody>
      </p:sp>
    </p:spTree>
    <p:extLst>
      <p:ext uri="{BB962C8B-B14F-4D97-AF65-F5344CB8AC3E}">
        <p14:creationId xmlns:p14="http://schemas.microsoft.com/office/powerpoint/2010/main" val="19233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 rot="2178886">
            <a:off x="8023717" y="1953020"/>
            <a:ext cx="4754880" cy="5400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dirty="0">
                <a:latin typeface="Franklin Gothic Medium" panose="020B0603020102020204" pitchFamily="34" charset="0"/>
              </a:rPr>
              <a:t>…</a:t>
            </a:r>
            <a:r>
              <a:rPr lang="de-DE" sz="4000" dirty="0" err="1">
                <a:latin typeface="Franklin Gothic Medium" panose="020B0603020102020204" pitchFamily="34" charset="0"/>
              </a:rPr>
              <a:t>eimol</a:t>
            </a:r>
            <a:r>
              <a:rPr lang="de-DE" sz="4000" dirty="0">
                <a:latin typeface="Franklin Gothic Medium" panose="020B0603020102020204" pitchFamily="34" charset="0"/>
              </a:rPr>
              <a:t> die Jugend!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90" y="336913"/>
            <a:ext cx="7946935" cy="6212413"/>
          </a:xfrm>
          <a:ln w="57150">
            <a:solidFill>
              <a:srgbClr val="FFFF0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276" y="3661284"/>
            <a:ext cx="23717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1899">
            <a:off x="8084124" y="572486"/>
            <a:ext cx="3539654" cy="4308894"/>
          </a:xfrm>
        </p:spPr>
      </p:pic>
      <p:sp>
        <p:nvSpPr>
          <p:cNvPr id="8" name="Textfeld 7"/>
          <p:cNvSpPr txBox="1"/>
          <p:nvPr/>
        </p:nvSpPr>
        <p:spPr>
          <a:xfrm rot="21137760">
            <a:off x="8189639" y="5545938"/>
            <a:ext cx="3449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rgbClr val="C00000"/>
                </a:solidFill>
              </a:rPr>
              <a:t>Stadtralley</a:t>
            </a:r>
            <a:endParaRPr lang="de-DE" sz="3600" dirty="0">
              <a:solidFill>
                <a:srgbClr val="C00000"/>
              </a:solidFill>
            </a:endParaRPr>
          </a:p>
        </p:txBody>
      </p:sp>
      <p:pic>
        <p:nvPicPr>
          <p:cNvPr id="10" name="Inhaltsplatzhalt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80" y="1426192"/>
            <a:ext cx="7932649" cy="427438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Abgerundetes Rechteck 10"/>
          <p:cNvSpPr/>
          <p:nvPr/>
        </p:nvSpPr>
        <p:spPr>
          <a:xfrm>
            <a:off x="1673525" y="210177"/>
            <a:ext cx="4494362" cy="8853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Und die  </a:t>
            </a:r>
            <a:r>
              <a:rPr lang="de-DE" sz="2800" dirty="0" err="1"/>
              <a:t>G‘winner</a:t>
            </a:r>
            <a:r>
              <a:rPr lang="de-DE" sz="2800" dirty="0"/>
              <a:t> sind: </a:t>
            </a:r>
          </a:p>
        </p:txBody>
      </p:sp>
    </p:spTree>
    <p:extLst>
      <p:ext uri="{BB962C8B-B14F-4D97-AF65-F5344CB8AC3E}">
        <p14:creationId xmlns:p14="http://schemas.microsoft.com/office/powerpoint/2010/main" val="96195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20" y="362310"/>
            <a:ext cx="9978712" cy="6286835"/>
          </a:xfrm>
        </p:spPr>
      </p:pic>
      <p:sp>
        <p:nvSpPr>
          <p:cNvPr id="5" name="Stern mit 6 Zacken 4"/>
          <p:cNvSpPr/>
          <p:nvPr/>
        </p:nvSpPr>
        <p:spPr>
          <a:xfrm rot="1043948">
            <a:off x="7825368" y="405441"/>
            <a:ext cx="4295954" cy="1130060"/>
          </a:xfrm>
          <a:prstGeom prst="star6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>
                <a:solidFill>
                  <a:schemeClr val="bg1"/>
                </a:solidFill>
              </a:rPr>
              <a:t>Schee</a:t>
            </a:r>
            <a:r>
              <a:rPr lang="de-DE" sz="3600" dirty="0">
                <a:solidFill>
                  <a:schemeClr val="bg1"/>
                </a:solidFill>
              </a:rPr>
              <a:t> war‘s</a:t>
            </a:r>
          </a:p>
        </p:txBody>
      </p:sp>
    </p:spTree>
    <p:extLst>
      <p:ext uri="{BB962C8B-B14F-4D97-AF65-F5344CB8AC3E}">
        <p14:creationId xmlns:p14="http://schemas.microsoft.com/office/powerpoint/2010/main" val="268324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66" y="243092"/>
            <a:ext cx="11826815" cy="895594"/>
          </a:xfrm>
        </p:spPr>
        <p:txBody>
          <a:bodyPr/>
          <a:lstStyle/>
          <a:p>
            <a:r>
              <a:rPr lang="de-DE" dirty="0"/>
              <a:t>Glühwein-</a:t>
            </a:r>
            <a:r>
              <a:rPr lang="de-DE" dirty="0" err="1"/>
              <a:t>Uftrtitt</a:t>
            </a:r>
            <a:r>
              <a:rPr lang="de-DE" dirty="0"/>
              <a:t> im BASF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337" y="1215126"/>
            <a:ext cx="7202311" cy="40513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4" y="3148642"/>
            <a:ext cx="4589542" cy="345919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20981956">
            <a:off x="40001" y="1601419"/>
            <a:ext cx="4373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</a:rPr>
              <a:t>Dies </a:t>
            </a:r>
            <a:r>
              <a:rPr lang="de-DE" sz="3200" dirty="0" err="1">
                <a:solidFill>
                  <a:srgbClr val="C00000"/>
                </a:solidFill>
              </a:rPr>
              <a:t>Johr</a:t>
            </a:r>
            <a:r>
              <a:rPr lang="de-DE" sz="3200" dirty="0">
                <a:solidFill>
                  <a:srgbClr val="C00000"/>
                </a:solidFill>
              </a:rPr>
              <a:t> leider </a:t>
            </a:r>
            <a:r>
              <a:rPr lang="de-DE" sz="3200" dirty="0" err="1">
                <a:solidFill>
                  <a:srgbClr val="C00000"/>
                </a:solidFill>
              </a:rPr>
              <a:t>dinne</a:t>
            </a:r>
            <a:endParaRPr lang="de-DE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5273" y="260345"/>
            <a:ext cx="5380304" cy="238796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err="1"/>
              <a:t>Wiehnächts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Bastdle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mit de Kinder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5" t="11298" r="-42" b="18792"/>
          <a:stretch/>
        </p:blipFill>
        <p:spPr>
          <a:xfrm>
            <a:off x="199659" y="2885536"/>
            <a:ext cx="6363275" cy="2665562"/>
          </a:xfrm>
          <a:ln w="57150">
            <a:solidFill>
              <a:srgbClr val="0070C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3" t="-490" r="8844" b="-2"/>
          <a:stretch/>
        </p:blipFill>
        <p:spPr>
          <a:xfrm>
            <a:off x="6840747" y="170883"/>
            <a:ext cx="5097258" cy="3667872"/>
          </a:xfrm>
          <a:prstGeom prst="rect">
            <a:avLst/>
          </a:prstGeom>
          <a:ln w="57150">
            <a:solidFill>
              <a:srgbClr val="A3E7FF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886" y="4218317"/>
            <a:ext cx="2385203" cy="238520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9659" y="5874588"/>
            <a:ext cx="692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345FB6"/>
                </a:solidFill>
              </a:rPr>
              <a:t>Doh</a:t>
            </a:r>
            <a:r>
              <a:rPr lang="de-DE" sz="3200" dirty="0">
                <a:solidFill>
                  <a:srgbClr val="345FB6"/>
                </a:solidFill>
              </a:rPr>
              <a:t> </a:t>
            </a:r>
            <a:r>
              <a:rPr lang="de-DE" sz="3200" dirty="0" err="1">
                <a:solidFill>
                  <a:srgbClr val="345FB6"/>
                </a:solidFill>
              </a:rPr>
              <a:t>isch</a:t>
            </a:r>
            <a:r>
              <a:rPr lang="de-DE" sz="3200" dirty="0">
                <a:solidFill>
                  <a:srgbClr val="345FB6"/>
                </a:solidFill>
              </a:rPr>
              <a:t> </a:t>
            </a:r>
            <a:r>
              <a:rPr lang="de-DE" sz="3200" dirty="0" err="1">
                <a:solidFill>
                  <a:srgbClr val="345FB6"/>
                </a:solidFill>
              </a:rPr>
              <a:t>Fingerspitzegfühl</a:t>
            </a:r>
            <a:r>
              <a:rPr lang="de-DE" sz="3200" dirty="0">
                <a:solidFill>
                  <a:srgbClr val="345FB6"/>
                </a:solidFill>
              </a:rPr>
              <a:t> </a:t>
            </a:r>
            <a:r>
              <a:rPr lang="de-DE" sz="3200" dirty="0" err="1">
                <a:solidFill>
                  <a:srgbClr val="345FB6"/>
                </a:solidFill>
              </a:rPr>
              <a:t>agsait</a:t>
            </a:r>
            <a:r>
              <a:rPr lang="de-DE" sz="3200" dirty="0">
                <a:solidFill>
                  <a:srgbClr val="345FB6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06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64" t="9058" r="20652" b="2898"/>
          <a:stretch/>
        </p:blipFill>
        <p:spPr>
          <a:xfrm>
            <a:off x="8034549" y="276468"/>
            <a:ext cx="3875177" cy="302787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4" t="6051" r="16537" b="5114"/>
          <a:stretch/>
        </p:blipFill>
        <p:spPr>
          <a:xfrm>
            <a:off x="3335786" y="1602885"/>
            <a:ext cx="4425352" cy="343920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72" t="3127" r="21202" b="468"/>
          <a:stretch/>
        </p:blipFill>
        <p:spPr>
          <a:xfrm>
            <a:off x="146644" y="3441831"/>
            <a:ext cx="3536832" cy="320050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422694" y="276468"/>
            <a:ext cx="7065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C00000"/>
                </a:solidFill>
              </a:rPr>
              <a:t>Groß hilft Klein </a:t>
            </a:r>
          </a:p>
          <a:p>
            <a:r>
              <a:rPr lang="de-DE" sz="3600" dirty="0">
                <a:solidFill>
                  <a:srgbClr val="C00000"/>
                </a:solidFill>
              </a:rPr>
              <a:t>– gemeinsam schaffe mir des </a:t>
            </a:r>
            <a:r>
              <a:rPr lang="de-DE" sz="3600" dirty="0">
                <a:solidFill>
                  <a:srgbClr val="C00000"/>
                </a:solidFill>
                <a:sym typeface="Wingdings" panose="05000000000000000000" pitchFamily="2" charset="2"/>
              </a:rPr>
              <a:t>!</a:t>
            </a:r>
            <a:endParaRPr lang="de-DE" sz="3600" dirty="0">
              <a:solidFill>
                <a:srgbClr val="C00000"/>
              </a:solidFill>
            </a:endParaRPr>
          </a:p>
        </p:txBody>
      </p:sp>
      <p:pic>
        <p:nvPicPr>
          <p:cNvPr id="9" name="Inhaltsplatzhalter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36" t="11314" r="35153" b="17992"/>
          <a:stretch/>
        </p:blipFill>
        <p:spPr>
          <a:xfrm>
            <a:off x="6927010" y="3778370"/>
            <a:ext cx="4149307" cy="286397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76557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4912" y="130949"/>
            <a:ext cx="6866627" cy="2508734"/>
          </a:xfrm>
        </p:spPr>
        <p:txBody>
          <a:bodyPr>
            <a:normAutofit/>
          </a:bodyPr>
          <a:lstStyle/>
          <a:p>
            <a:pPr algn="ctr"/>
            <a:r>
              <a:rPr lang="de-DE" dirty="0" err="1"/>
              <a:t>Wiehnächsts-baschtle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mit de Jugend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75" y="429017"/>
            <a:ext cx="4154745" cy="5784328"/>
          </a:xfrm>
          <a:ln w="57150">
            <a:solidFill>
              <a:srgbClr val="00B050"/>
            </a:solidFill>
          </a:ln>
        </p:spPr>
      </p:pic>
      <p:pic>
        <p:nvPicPr>
          <p:cNvPr id="10" name="Inhaltsplatzhalt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41" t="882" r="22217" b="-958"/>
          <a:stretch/>
        </p:blipFill>
        <p:spPr>
          <a:xfrm>
            <a:off x="6405431" y="2857722"/>
            <a:ext cx="3852635" cy="349563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8326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>
            <a:spLocks noGrp="1"/>
          </p:cNvSpPr>
          <p:nvPr>
            <p:ph idx="1"/>
          </p:nvPr>
        </p:nvSpPr>
        <p:spPr>
          <a:xfrm>
            <a:off x="811056" y="5494336"/>
            <a:ext cx="10058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3200" dirty="0">
                <a:solidFill>
                  <a:srgbClr val="C00000"/>
                </a:solidFill>
              </a:rPr>
              <a:t>Ein Dank an </a:t>
            </a:r>
            <a:r>
              <a:rPr lang="de-DE" sz="3200" dirty="0">
                <a:solidFill>
                  <a:srgbClr val="00B050"/>
                </a:solidFill>
                <a:latin typeface="Bradley Hand ITC" panose="03070402050302030203" pitchFamily="66" charset="0"/>
              </a:rPr>
              <a:t>Annette, </a:t>
            </a:r>
            <a:r>
              <a:rPr lang="de-DE" sz="3200" dirty="0" err="1">
                <a:solidFill>
                  <a:srgbClr val="00B050"/>
                </a:solidFill>
                <a:latin typeface="Bradley Hand ITC" panose="03070402050302030203" pitchFamily="66" charset="0"/>
              </a:rPr>
              <a:t>Vroni</a:t>
            </a:r>
            <a:r>
              <a:rPr lang="de-DE" sz="3200" dirty="0">
                <a:solidFill>
                  <a:srgbClr val="C00000"/>
                </a:solidFill>
              </a:rPr>
              <a:t> und </a:t>
            </a:r>
            <a:r>
              <a:rPr lang="de-DE" sz="3200" dirty="0">
                <a:solidFill>
                  <a:srgbClr val="00B050"/>
                </a:solidFill>
                <a:latin typeface="Bradley Hand ITC" panose="03070402050302030203" pitchFamily="66" charset="0"/>
              </a:rPr>
              <a:t>Adelheid</a:t>
            </a:r>
            <a:r>
              <a:rPr lang="de-DE" sz="3200" dirty="0">
                <a:solidFill>
                  <a:srgbClr val="00B050"/>
                </a:solidFill>
              </a:rPr>
              <a:t> </a:t>
            </a:r>
            <a:r>
              <a:rPr lang="de-DE" sz="3200" dirty="0">
                <a:solidFill>
                  <a:srgbClr val="C00000"/>
                </a:solidFill>
              </a:rPr>
              <a:t>für die Unterstützung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51" t="15598" r="12581" b="25283"/>
          <a:stretch/>
        </p:blipFill>
        <p:spPr>
          <a:xfrm>
            <a:off x="388188" y="230869"/>
            <a:ext cx="3074580" cy="4898482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3" t="16352" r="20631" b="25535"/>
          <a:stretch/>
        </p:blipFill>
        <p:spPr>
          <a:xfrm>
            <a:off x="3907765" y="292834"/>
            <a:ext cx="3441940" cy="493843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90" t="23271" r="2294" b="22390"/>
          <a:stretch/>
        </p:blipFill>
        <p:spPr>
          <a:xfrm>
            <a:off x="7725691" y="300597"/>
            <a:ext cx="4211614" cy="493067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2396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504" y="161658"/>
            <a:ext cx="2976770" cy="4141018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Inhaltsplatzhalter 7"/>
          <p:cNvSpPr txBox="1">
            <a:spLocks noGrp="1"/>
          </p:cNvSpPr>
          <p:nvPr>
            <p:ph idx="1"/>
          </p:nvPr>
        </p:nvSpPr>
        <p:spPr>
          <a:xfrm rot="20540230">
            <a:off x="7749661" y="5406927"/>
            <a:ext cx="345039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Tolle Ergebnisse!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1" t="16100" r="11686" b="23899"/>
          <a:stretch/>
        </p:blipFill>
        <p:spPr>
          <a:xfrm>
            <a:off x="6009934" y="1069673"/>
            <a:ext cx="2769079" cy="411480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5" t="6541" r="5425" b="22265"/>
          <a:stretch/>
        </p:blipFill>
        <p:spPr>
          <a:xfrm>
            <a:off x="200036" y="2700068"/>
            <a:ext cx="2786013" cy="399211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854" y="1898539"/>
            <a:ext cx="2631581" cy="410088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62" y="194536"/>
            <a:ext cx="2277352" cy="20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2981" y="84551"/>
            <a:ext cx="7522061" cy="1609344"/>
          </a:xfrm>
        </p:spPr>
        <p:txBody>
          <a:bodyPr/>
          <a:lstStyle/>
          <a:p>
            <a:r>
              <a:rPr lang="de-DE" dirty="0"/>
              <a:t>Kleine Jugend- Weihnachtsfeier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011" y="2884795"/>
            <a:ext cx="5204033" cy="3851246"/>
          </a:xfrm>
          <a:ln w="571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524" y="327802"/>
            <a:ext cx="3567070" cy="292435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09" y="1850364"/>
            <a:ext cx="4145568" cy="2803585"/>
          </a:xfrm>
          <a:prstGeom prst="rect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5101592" y="2088714"/>
            <a:ext cx="234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1"/>
                </a:solidFill>
              </a:rPr>
              <a:t>…Waffeln …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2981" y="5232754"/>
            <a:ext cx="3939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1"/>
                </a:solidFill>
              </a:rPr>
              <a:t>Mit ganz viel Spaß, …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566694" y="3693204"/>
            <a:ext cx="238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/>
                </a:solidFill>
              </a:rPr>
              <a:t>…und jeder Menge Puderzucker!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0744" y="227622"/>
            <a:ext cx="8384577" cy="1609344"/>
          </a:xfrm>
        </p:spPr>
        <p:txBody>
          <a:bodyPr/>
          <a:lstStyle/>
          <a:p>
            <a:pPr algn="ctr"/>
            <a:r>
              <a:rPr lang="de-DE" dirty="0" err="1"/>
              <a:t>Wiehnächts</a:t>
            </a:r>
            <a:r>
              <a:rPr lang="de-DE" dirty="0"/>
              <a:t>-Feier </a:t>
            </a:r>
            <a:br>
              <a:rPr lang="de-DE" dirty="0"/>
            </a:br>
            <a:r>
              <a:rPr lang="de-DE" dirty="0"/>
              <a:t>bi de </a:t>
            </a:r>
            <a:r>
              <a:rPr lang="de-DE" dirty="0" err="1"/>
              <a:t>ERwachsenen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00" r="1137" b="10327"/>
          <a:stretch/>
        </p:blipFill>
        <p:spPr>
          <a:xfrm>
            <a:off x="1156464" y="2380892"/>
            <a:ext cx="9561726" cy="3648974"/>
          </a:xfrm>
          <a:ln w="76200">
            <a:solidFill>
              <a:srgbClr val="00B050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704491" y="885645"/>
            <a:ext cx="1906437" cy="125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67" b="11972"/>
          <a:stretch/>
        </p:blipFill>
        <p:spPr>
          <a:xfrm rot="1217063">
            <a:off x="9932176" y="327946"/>
            <a:ext cx="1572026" cy="18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3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80294" y="615427"/>
            <a:ext cx="4175013" cy="1609344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/>
              <a:t>Uftritt</a:t>
            </a:r>
            <a:br>
              <a:rPr lang="de-DE" sz="3600" dirty="0"/>
            </a:br>
            <a:r>
              <a:rPr lang="de-DE" sz="3600" dirty="0"/>
              <a:t>bi de </a:t>
            </a:r>
            <a:br>
              <a:rPr lang="de-DE" sz="3600" dirty="0"/>
            </a:br>
            <a:r>
              <a:rPr lang="de-DE" sz="3600" dirty="0" err="1"/>
              <a:t>Kinderfasnet</a:t>
            </a:r>
            <a:endParaRPr lang="de-DE" sz="36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06" y="615427"/>
            <a:ext cx="3339188" cy="5936336"/>
          </a:xfrm>
          <a:ln w="57150">
            <a:solidFill>
              <a:srgbClr val="7030A0"/>
            </a:solidFill>
          </a:ln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442" y="615427"/>
            <a:ext cx="3212098" cy="5710398"/>
          </a:xfrm>
          <a:ln w="57150">
            <a:solidFill>
              <a:srgbClr val="92D050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4085849" y="2884290"/>
            <a:ext cx="288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7030A0"/>
                </a:solidFill>
              </a:rPr>
              <a:t>… die </a:t>
            </a:r>
            <a:r>
              <a:rPr lang="de-DE" sz="2800" dirty="0" err="1">
                <a:solidFill>
                  <a:srgbClr val="7030A0"/>
                </a:solidFill>
              </a:rPr>
              <a:t>Trakis</a:t>
            </a:r>
            <a:r>
              <a:rPr lang="de-DE" sz="2800" dirty="0">
                <a:solidFill>
                  <a:srgbClr val="7030A0"/>
                </a:solidFill>
              </a:rPr>
              <a:t>, …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22166" y="4362090"/>
            <a:ext cx="367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92D050"/>
                </a:solidFill>
              </a:rPr>
              <a:t>… </a:t>
            </a:r>
            <a:r>
              <a:rPr lang="de-DE" sz="2800" dirty="0" err="1">
                <a:solidFill>
                  <a:srgbClr val="92D050"/>
                </a:solidFill>
              </a:rPr>
              <a:t>un</a:t>
            </a:r>
            <a:r>
              <a:rPr lang="de-DE" sz="2800" dirty="0">
                <a:solidFill>
                  <a:srgbClr val="92D050"/>
                </a:solidFill>
              </a:rPr>
              <a:t> die Tanzbären.</a:t>
            </a:r>
          </a:p>
        </p:txBody>
      </p:sp>
    </p:spTree>
    <p:extLst>
      <p:ext uri="{BB962C8B-B14F-4D97-AF65-F5344CB8AC3E}">
        <p14:creationId xmlns:p14="http://schemas.microsoft.com/office/powerpoint/2010/main" val="140959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16" t="26859" r="28436" b="27361"/>
          <a:stretch/>
        </p:blipFill>
        <p:spPr>
          <a:xfrm>
            <a:off x="5841520" y="262550"/>
            <a:ext cx="3060940" cy="6267645"/>
          </a:xfrm>
          <a:ln w="57150">
            <a:solidFill>
              <a:srgbClr val="C00000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2689280" y="569343"/>
            <a:ext cx="2872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000" dirty="0" err="1">
                <a:solidFill>
                  <a:srgbClr val="C00000"/>
                </a:solidFill>
              </a:rPr>
              <a:t>Nei</a:t>
            </a:r>
            <a:r>
              <a:rPr lang="de-DE" sz="4000" dirty="0">
                <a:solidFill>
                  <a:srgbClr val="C00000"/>
                </a:solidFill>
              </a:rPr>
              <a:t>, de Nikolaus war </a:t>
            </a:r>
            <a:r>
              <a:rPr lang="de-DE" sz="4000" dirty="0" err="1">
                <a:solidFill>
                  <a:srgbClr val="C00000"/>
                </a:solidFill>
              </a:rPr>
              <a:t>it</a:t>
            </a:r>
            <a:r>
              <a:rPr lang="de-DE" sz="4000" dirty="0">
                <a:solidFill>
                  <a:srgbClr val="C00000"/>
                </a:solidFill>
              </a:rPr>
              <a:t> </a:t>
            </a:r>
            <a:r>
              <a:rPr lang="de-DE" sz="4000" dirty="0" err="1">
                <a:solidFill>
                  <a:srgbClr val="C00000"/>
                </a:solidFill>
              </a:rPr>
              <a:t>doh</a:t>
            </a:r>
            <a:r>
              <a:rPr lang="de-DE" sz="40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86596" y="3269411"/>
            <a:ext cx="45029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</a:rPr>
              <a:t>Des </a:t>
            </a:r>
            <a:r>
              <a:rPr lang="de-DE" sz="3200" dirty="0" err="1">
                <a:solidFill>
                  <a:srgbClr val="C00000"/>
                </a:solidFill>
              </a:rPr>
              <a:t>isch</a:t>
            </a:r>
            <a:r>
              <a:rPr lang="de-DE" sz="3200" dirty="0">
                <a:solidFill>
                  <a:srgbClr val="C00000"/>
                </a:solidFill>
              </a:rPr>
              <a:t> doch </a:t>
            </a:r>
          </a:p>
          <a:p>
            <a:r>
              <a:rPr lang="de-DE" sz="3200" dirty="0" err="1">
                <a:solidFill>
                  <a:srgbClr val="C00000"/>
                </a:solidFill>
              </a:rPr>
              <a:t>d‘Vroni</a:t>
            </a:r>
            <a:r>
              <a:rPr lang="de-DE" sz="3200" dirty="0">
                <a:solidFill>
                  <a:srgbClr val="C00000"/>
                </a:solidFill>
              </a:rPr>
              <a:t> mit ihrem</a:t>
            </a:r>
          </a:p>
          <a:p>
            <a:endParaRPr lang="de-DE" sz="3200" dirty="0">
              <a:solidFill>
                <a:srgbClr val="C00000"/>
              </a:solidFill>
            </a:endParaRPr>
          </a:p>
          <a:p>
            <a:r>
              <a:rPr lang="de-DE" sz="3200" dirty="0">
                <a:solidFill>
                  <a:srgbClr val="C00000"/>
                </a:solidFill>
              </a:rPr>
              <a:t>Geschenk mit              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28" t="2894" r="12474" b="7296"/>
          <a:stretch/>
        </p:blipFill>
        <p:spPr>
          <a:xfrm>
            <a:off x="3623096" y="4597879"/>
            <a:ext cx="791467" cy="9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6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7" t="7027" r="15629" b="12273"/>
          <a:stretch/>
        </p:blipFill>
        <p:spPr>
          <a:xfrm>
            <a:off x="5650302" y="200748"/>
            <a:ext cx="6366295" cy="3517238"/>
          </a:xfrm>
          <a:ln w="38100">
            <a:solidFill>
              <a:srgbClr val="C0000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4" t="5543" r="17683" b="16630"/>
          <a:stretch/>
        </p:blipFill>
        <p:spPr>
          <a:xfrm>
            <a:off x="241539" y="2794959"/>
            <a:ext cx="7056408" cy="38821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129396" y="370936"/>
            <a:ext cx="5253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S‘hät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nu ganz viele andere Nikoläuse in </a:t>
            </a:r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d‘verschiedenschde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Größe </a:t>
            </a:r>
            <a:r>
              <a:rPr lang="de-DE" sz="3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gäh</a:t>
            </a:r>
            <a:r>
              <a:rPr lang="de-DE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513609" y="4157932"/>
            <a:ext cx="43649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</a:rPr>
              <a:t>Un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</a:rPr>
              <a:t>ebbis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</a:rPr>
              <a:t>häts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 nu in 1000 g, 750 g, 450 g </a:t>
            </a:r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</a:rPr>
              <a:t>un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 30 g Ausgabe </a:t>
            </a:r>
            <a:r>
              <a:rPr lang="de-DE" sz="3200" dirty="0" err="1">
                <a:solidFill>
                  <a:schemeClr val="accent4">
                    <a:lumMod val="75000"/>
                  </a:schemeClr>
                </a:solidFill>
              </a:rPr>
              <a:t>gäh</a:t>
            </a:r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de-DE" sz="3200" dirty="0">
                <a:solidFill>
                  <a:schemeClr val="accent4">
                    <a:lumMod val="75000"/>
                  </a:schemeClr>
                </a:solidFill>
              </a:rPr>
              <a:t>Wer weiß es nu?</a:t>
            </a:r>
          </a:p>
        </p:txBody>
      </p:sp>
    </p:spTree>
    <p:extLst>
      <p:ext uri="{BB962C8B-B14F-4D97-AF65-F5344CB8AC3E}">
        <p14:creationId xmlns:p14="http://schemas.microsoft.com/office/powerpoint/2010/main" val="37027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677" y="1966219"/>
            <a:ext cx="5390551" cy="303218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98" y="141759"/>
            <a:ext cx="3122427" cy="555098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2" t="10330" r="29050" b="17501"/>
          <a:stretch/>
        </p:blipFill>
        <p:spPr>
          <a:xfrm>
            <a:off x="9463656" y="198408"/>
            <a:ext cx="2458528" cy="54376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509639" y="368500"/>
            <a:ext cx="5506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Un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hen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ihr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gwisst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dass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ma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die Nutella-Gläser </a:t>
            </a:r>
          </a:p>
          <a:p>
            <a:pPr algn="ctr"/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it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nu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näbänannt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stelle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kah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1925" y="5982970"/>
            <a:ext cx="258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C00000"/>
                </a:solidFill>
              </a:rPr>
              <a:t>S‘goht</a:t>
            </a:r>
            <a:r>
              <a:rPr lang="de-DE" sz="3200" dirty="0">
                <a:solidFill>
                  <a:srgbClr val="C00000"/>
                </a:solidFill>
              </a:rPr>
              <a:t> au so: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562860" y="5874695"/>
            <a:ext cx="180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</a:rPr>
              <a:t>Oder so: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85925" y="5336086"/>
            <a:ext cx="4779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Un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wer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hät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sin Spaß mit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dene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Gläser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kah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75" t="754" r="29492" b="69561"/>
          <a:stretch/>
        </p:blipFill>
        <p:spPr>
          <a:xfrm rot="2261628">
            <a:off x="7908974" y="5285879"/>
            <a:ext cx="1338073" cy="11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164" y="0"/>
            <a:ext cx="11516265" cy="1609344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Jetzt die Mütze-bilder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9" t="17805" r="18644" b="7805"/>
          <a:stretch/>
        </p:blipFill>
        <p:spPr>
          <a:xfrm>
            <a:off x="414067" y="1354347"/>
            <a:ext cx="6458101" cy="367485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4" t="11315" r="17067" b="106"/>
          <a:stretch/>
        </p:blipFill>
        <p:spPr>
          <a:xfrm>
            <a:off x="6268319" y="2963691"/>
            <a:ext cx="4960189" cy="35885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769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94" t="15360" r="33116" b="24593"/>
          <a:stretch/>
        </p:blipFill>
        <p:spPr>
          <a:xfrm>
            <a:off x="543463" y="2639158"/>
            <a:ext cx="5460521" cy="3908291"/>
          </a:xfrm>
          <a:ln w="57150">
            <a:solidFill>
              <a:srgbClr val="FF000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71" t="11510" r="22931" b="5755"/>
          <a:stretch/>
        </p:blipFill>
        <p:spPr>
          <a:xfrm>
            <a:off x="6323162" y="159095"/>
            <a:ext cx="5745193" cy="443420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15"/>
          <a:stretch/>
        </p:blipFill>
        <p:spPr>
          <a:xfrm rot="20842339">
            <a:off x="1489015" y="292441"/>
            <a:ext cx="2083758" cy="20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7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2" t="10078" r="32945" b="12402"/>
          <a:stretch/>
        </p:blipFill>
        <p:spPr>
          <a:xfrm rot="1280785">
            <a:off x="7349707" y="820730"/>
            <a:ext cx="4149304" cy="3370373"/>
          </a:xfrm>
          <a:prstGeom prst="rect">
            <a:avLst/>
          </a:prstGeom>
          <a:ln w="38100">
            <a:solidFill>
              <a:srgbClr val="345FB6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1" t="21430" r="20413" b="37890"/>
          <a:stretch/>
        </p:blipFill>
        <p:spPr>
          <a:xfrm rot="20971986">
            <a:off x="507025" y="1362026"/>
            <a:ext cx="4364434" cy="4278182"/>
          </a:xfrm>
          <a:prstGeom prst="rect">
            <a:avLst/>
          </a:prstGeom>
          <a:ln w="38100">
            <a:solidFill>
              <a:srgbClr val="A3E7FF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1250830" y="247521"/>
            <a:ext cx="6021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B0F0"/>
                </a:solidFill>
              </a:rPr>
              <a:t>Manche </a:t>
            </a:r>
            <a:r>
              <a:rPr lang="de-DE" sz="4000" dirty="0" err="1">
                <a:solidFill>
                  <a:srgbClr val="00B0F0"/>
                </a:solidFill>
              </a:rPr>
              <a:t>häns</a:t>
            </a:r>
            <a:r>
              <a:rPr lang="de-DE" sz="4000" dirty="0">
                <a:solidFill>
                  <a:srgbClr val="00B0F0"/>
                </a:solidFill>
              </a:rPr>
              <a:t> </a:t>
            </a:r>
            <a:r>
              <a:rPr lang="de-DE" sz="4000" dirty="0" err="1">
                <a:solidFill>
                  <a:srgbClr val="00B0F0"/>
                </a:solidFill>
              </a:rPr>
              <a:t>genosse</a:t>
            </a:r>
            <a:r>
              <a:rPr lang="de-DE" sz="4000" dirty="0">
                <a:solidFill>
                  <a:srgbClr val="00B0F0"/>
                </a:solidFill>
              </a:rPr>
              <a:t> …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92881" y="5630117"/>
            <a:ext cx="4485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B0F0"/>
                </a:solidFill>
              </a:rPr>
              <a:t>…andere </a:t>
            </a:r>
            <a:r>
              <a:rPr lang="de-DE" sz="3200" dirty="0" err="1">
                <a:solidFill>
                  <a:srgbClr val="00B0F0"/>
                </a:solidFill>
              </a:rPr>
              <a:t>häns</a:t>
            </a:r>
            <a:r>
              <a:rPr lang="de-DE" sz="3200" dirty="0">
                <a:solidFill>
                  <a:srgbClr val="00B0F0"/>
                </a:solidFill>
              </a:rPr>
              <a:t> über sich </a:t>
            </a:r>
            <a:r>
              <a:rPr lang="de-DE" sz="3200" dirty="0" err="1">
                <a:solidFill>
                  <a:srgbClr val="00B0F0"/>
                </a:solidFill>
              </a:rPr>
              <a:t>ergoh</a:t>
            </a:r>
            <a:r>
              <a:rPr lang="de-DE" sz="3200" dirty="0">
                <a:solidFill>
                  <a:srgbClr val="00B0F0"/>
                </a:solidFill>
              </a:rPr>
              <a:t> </a:t>
            </a:r>
            <a:r>
              <a:rPr lang="de-DE" sz="3200" dirty="0" err="1">
                <a:solidFill>
                  <a:srgbClr val="00B0F0"/>
                </a:solidFill>
              </a:rPr>
              <a:t>lo</a:t>
            </a:r>
            <a:r>
              <a:rPr lang="de-DE" sz="3200" dirty="0">
                <a:solidFill>
                  <a:srgbClr val="00B0F0"/>
                </a:solidFill>
              </a:rPr>
              <a:t> </a:t>
            </a:r>
            <a:r>
              <a:rPr lang="de-DE" sz="3200" dirty="0">
                <a:solidFill>
                  <a:srgbClr val="00B0F0"/>
                </a:solidFill>
                <a:sym typeface="Wingdings" panose="05000000000000000000" pitchFamily="2" charset="2"/>
              </a:rPr>
              <a:t> !</a:t>
            </a:r>
            <a:endParaRPr lang="de-DE" sz="3200" dirty="0">
              <a:solidFill>
                <a:srgbClr val="00B0F0"/>
              </a:solidFill>
            </a:endParaRPr>
          </a:p>
        </p:txBody>
      </p:sp>
      <p:pic>
        <p:nvPicPr>
          <p:cNvPr id="9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33" t="22532" r="28810" b="23171"/>
          <a:stretch/>
        </p:blipFill>
        <p:spPr>
          <a:xfrm>
            <a:off x="6331778" y="3830128"/>
            <a:ext cx="4736214" cy="2666085"/>
          </a:xfr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594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6" t="17490" r="29054" b="-320"/>
          <a:stretch/>
        </p:blipFill>
        <p:spPr>
          <a:xfrm>
            <a:off x="600254" y="403607"/>
            <a:ext cx="5020573" cy="4418559"/>
          </a:xfrm>
          <a:ln w="28575">
            <a:solidFill>
              <a:srgbClr val="FF000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39" t="25189" r="26787" b="-937"/>
          <a:stretch/>
        </p:blipFill>
        <p:spPr>
          <a:xfrm>
            <a:off x="6412021" y="1799452"/>
            <a:ext cx="4988545" cy="43578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6000149" y="672861"/>
            <a:ext cx="6191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FF0000"/>
                </a:solidFill>
              </a:rPr>
              <a:t>He! Ordentlich ihr zwei!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0254" y="5387818"/>
            <a:ext cx="5549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FF0000"/>
                </a:solidFill>
              </a:rPr>
              <a:t>Na, also! </a:t>
            </a:r>
            <a:r>
              <a:rPr lang="de-DE" sz="4400" dirty="0" err="1">
                <a:solidFill>
                  <a:srgbClr val="FF0000"/>
                </a:solidFill>
              </a:rPr>
              <a:t>Goht</a:t>
            </a:r>
            <a:r>
              <a:rPr lang="de-DE" sz="4400" dirty="0">
                <a:solidFill>
                  <a:srgbClr val="FF0000"/>
                </a:solidFill>
              </a:rPr>
              <a:t> doch!</a:t>
            </a:r>
          </a:p>
        </p:txBody>
      </p:sp>
    </p:spTree>
    <p:extLst>
      <p:ext uri="{BB962C8B-B14F-4D97-AF65-F5344CB8AC3E}">
        <p14:creationId xmlns:p14="http://schemas.microsoft.com/office/powerpoint/2010/main" val="633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98" t="9823" r="24013" b="107"/>
          <a:stretch/>
        </p:blipFill>
        <p:spPr>
          <a:xfrm>
            <a:off x="2993664" y="351329"/>
            <a:ext cx="6211020" cy="5307599"/>
          </a:xfrm>
          <a:ln w="57150">
            <a:solidFill>
              <a:srgbClr val="FF0000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1337094" y="5849034"/>
            <a:ext cx="876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</a:rPr>
              <a:t>Manche </a:t>
            </a:r>
            <a:r>
              <a:rPr lang="de-DE" sz="3600" dirty="0" err="1">
                <a:solidFill>
                  <a:srgbClr val="FF0000"/>
                </a:solidFill>
              </a:rPr>
              <a:t>hän</a:t>
            </a:r>
            <a:r>
              <a:rPr lang="de-DE" sz="3600" dirty="0">
                <a:solidFill>
                  <a:srgbClr val="FF0000"/>
                </a:solidFill>
              </a:rPr>
              <a:t> au en Spaß </a:t>
            </a:r>
            <a:r>
              <a:rPr lang="de-DE" sz="3600" dirty="0" err="1">
                <a:solidFill>
                  <a:srgbClr val="FF0000"/>
                </a:solidFill>
              </a:rPr>
              <a:t>drus</a:t>
            </a:r>
            <a:r>
              <a:rPr lang="de-DE" sz="3600" dirty="0">
                <a:solidFill>
                  <a:srgbClr val="FF0000"/>
                </a:solidFill>
              </a:rPr>
              <a:t> </a:t>
            </a:r>
            <a:r>
              <a:rPr lang="de-DE" sz="3600" dirty="0" err="1">
                <a:solidFill>
                  <a:srgbClr val="FF0000"/>
                </a:solidFill>
              </a:rPr>
              <a:t>g‘macht</a:t>
            </a:r>
            <a:r>
              <a:rPr lang="de-DE" sz="3600" dirty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9589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83" t="12380" r="21739"/>
          <a:stretch/>
        </p:blipFill>
        <p:spPr>
          <a:xfrm>
            <a:off x="1742534" y="1306078"/>
            <a:ext cx="7021904" cy="5400959"/>
          </a:xfrm>
          <a:ln w="57150">
            <a:solidFill>
              <a:srgbClr val="C00000"/>
            </a:solidFill>
          </a:ln>
        </p:spPr>
      </p:pic>
      <p:sp>
        <p:nvSpPr>
          <p:cNvPr id="3" name="Ovale Legende 2"/>
          <p:cNvSpPr/>
          <p:nvPr/>
        </p:nvSpPr>
        <p:spPr>
          <a:xfrm>
            <a:off x="552088" y="172529"/>
            <a:ext cx="8048447" cy="1233577"/>
          </a:xfrm>
          <a:prstGeom prst="wedgeEllipseCallout">
            <a:avLst>
              <a:gd name="adj1" fmla="val -16867"/>
              <a:gd name="adj2" fmla="val 955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Des </a:t>
            </a:r>
            <a:r>
              <a:rPr lang="de-DE" sz="3200" dirty="0" err="1"/>
              <a:t>git</a:t>
            </a:r>
            <a:r>
              <a:rPr lang="de-DE" sz="3200" dirty="0"/>
              <a:t> ä </a:t>
            </a:r>
            <a:r>
              <a:rPr lang="de-DE" sz="3200" dirty="0" err="1"/>
              <a:t>luschdig</a:t>
            </a:r>
            <a:r>
              <a:rPr lang="de-DE" sz="3200" dirty="0"/>
              <a:t> Bild mit </a:t>
            </a:r>
            <a:r>
              <a:rPr lang="de-DE" sz="3200" dirty="0" err="1"/>
              <a:t>dene</a:t>
            </a:r>
            <a:r>
              <a:rPr lang="de-DE" sz="3200" dirty="0"/>
              <a:t> zwei Glühwein-Flasche</a:t>
            </a:r>
          </a:p>
        </p:txBody>
      </p:sp>
      <p:sp>
        <p:nvSpPr>
          <p:cNvPr id="5" name="Ovale Legende 4"/>
          <p:cNvSpPr/>
          <p:nvPr/>
        </p:nvSpPr>
        <p:spPr>
          <a:xfrm rot="1462476">
            <a:off x="8609163" y="1268084"/>
            <a:ext cx="3545456" cy="2363637"/>
          </a:xfrm>
          <a:prstGeom prst="wedgeEllipseCallout">
            <a:avLst>
              <a:gd name="adj1" fmla="val -51624"/>
              <a:gd name="adj2" fmla="val 65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Guck lieber </a:t>
            </a:r>
            <a:r>
              <a:rPr lang="de-DE" sz="2800" dirty="0" err="1"/>
              <a:t>mol</a:t>
            </a:r>
            <a:r>
              <a:rPr lang="de-DE" sz="2800" dirty="0"/>
              <a:t>, was du do in de Hand </a:t>
            </a:r>
            <a:r>
              <a:rPr lang="de-DE" sz="2800" dirty="0" err="1"/>
              <a:t>hebsch</a:t>
            </a:r>
            <a:r>
              <a:rPr lang="de-DE" sz="2800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9782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84" t="14722" r="21858"/>
          <a:stretch/>
        </p:blipFill>
        <p:spPr>
          <a:xfrm>
            <a:off x="3597214" y="1000664"/>
            <a:ext cx="7238576" cy="5378569"/>
          </a:xfrm>
          <a:ln w="38100">
            <a:solidFill>
              <a:srgbClr val="C00000"/>
            </a:solidFill>
          </a:ln>
        </p:spPr>
      </p:pic>
      <p:sp>
        <p:nvSpPr>
          <p:cNvPr id="3" name="Ovale Legende 2"/>
          <p:cNvSpPr/>
          <p:nvPr/>
        </p:nvSpPr>
        <p:spPr>
          <a:xfrm>
            <a:off x="370936" y="431321"/>
            <a:ext cx="4149306" cy="3148641"/>
          </a:xfrm>
          <a:prstGeom prst="wedgeEllipseCallout">
            <a:avLst>
              <a:gd name="adj1" fmla="val 52140"/>
              <a:gd name="adj2" fmla="val 556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Oh </a:t>
            </a:r>
            <a:r>
              <a:rPr lang="de-DE" sz="3600" dirty="0" err="1"/>
              <a:t>nai</a:t>
            </a:r>
            <a:r>
              <a:rPr lang="de-DE" sz="3600" dirty="0"/>
              <a:t>! Des </a:t>
            </a:r>
            <a:r>
              <a:rPr lang="de-DE" sz="3600" dirty="0" err="1"/>
              <a:t>isch</a:t>
            </a:r>
            <a:r>
              <a:rPr lang="de-DE" sz="3600" dirty="0"/>
              <a:t> </a:t>
            </a:r>
            <a:r>
              <a:rPr lang="de-DE" sz="3600" dirty="0" err="1"/>
              <a:t>jo</a:t>
            </a:r>
            <a:r>
              <a:rPr lang="de-DE" sz="3600" dirty="0"/>
              <a:t>  Kinder-Punsch!</a:t>
            </a:r>
          </a:p>
        </p:txBody>
      </p:sp>
    </p:spTree>
    <p:extLst>
      <p:ext uri="{BB962C8B-B14F-4D97-AF65-F5344CB8AC3E}">
        <p14:creationId xmlns:p14="http://schemas.microsoft.com/office/powerpoint/2010/main" val="82775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zart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TM03090434[[fn=Holzart]]</Template>
  <TotalTime>0</TotalTime>
  <Words>1232</Words>
  <Application>Microsoft Office PowerPoint</Application>
  <PresentationFormat>Breitbild</PresentationFormat>
  <Paragraphs>208</Paragraphs>
  <Slides>112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112</vt:i4>
      </vt:variant>
    </vt:vector>
  </HeadingPairs>
  <TitlesOfParts>
    <vt:vector size="119" baseType="lpstr">
      <vt:lpstr>Bradley Hand ITC</vt:lpstr>
      <vt:lpstr>Franklin Gothic Medium</vt:lpstr>
      <vt:lpstr>Rockwell</vt:lpstr>
      <vt:lpstr>Rockwell Condensed</vt:lpstr>
      <vt:lpstr>Tempus Sans ITC</vt:lpstr>
      <vt:lpstr>Wingdings</vt:lpstr>
      <vt:lpstr>Holzart</vt:lpstr>
      <vt:lpstr>Vereinsjahr 2018 </vt:lpstr>
      <vt:lpstr>Hä? Was sin jetz au des für fünf?</vt:lpstr>
      <vt:lpstr>PowerPoint-Präsentation</vt:lpstr>
      <vt:lpstr>PowerPoint-Präsentation</vt:lpstr>
      <vt:lpstr>PowerPoint-Präsentation</vt:lpstr>
      <vt:lpstr>PowerPoint-Präsentation</vt:lpstr>
      <vt:lpstr>Fasnet 2018</vt:lpstr>
      <vt:lpstr>PowerPoint-Präsentation</vt:lpstr>
      <vt:lpstr>Uftritt bi de  Kinderfasnet</vt:lpstr>
      <vt:lpstr>Generalversammlung</vt:lpstr>
      <vt:lpstr>Vorstandswechsel</vt:lpstr>
      <vt:lpstr>PowerPoint-Präsentation</vt:lpstr>
      <vt:lpstr>PowerPoint-Präsentation</vt:lpstr>
      <vt:lpstr>PowerPoint-Präsentation</vt:lpstr>
      <vt:lpstr>Osterbasteln</vt:lpstr>
      <vt:lpstr>PowerPoint-Präsentation</vt:lpstr>
      <vt:lpstr>„Tanz in den Mai“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Fronleichnam</vt:lpstr>
      <vt:lpstr>PowerPoint-Präsentation</vt:lpstr>
      <vt:lpstr>Manche sin zum erschde Mol in Tracht: </vt:lpstr>
      <vt:lpstr>Grillfest dann bim Matze</vt:lpstr>
      <vt:lpstr>PowerPoint-Präsentation</vt:lpstr>
      <vt:lpstr>PowerPoint-Präsentation</vt:lpstr>
      <vt:lpstr> unsere Kurkonzerte vor dem Pfarrhof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Unsere Belohnung </vt:lpstr>
      <vt:lpstr>PowerPoint-Präsentation</vt:lpstr>
      <vt:lpstr>PowerPoint-Präsentation</vt:lpstr>
      <vt:lpstr>Dank‘ schee  an alli diä mitg‘macht hän!</vt:lpstr>
      <vt:lpstr>PowerPoint-Präsentation</vt:lpstr>
      <vt:lpstr>PowerPoint-Präsentation</vt:lpstr>
      <vt:lpstr>Arbeitsisatz  bi de Holztage</vt:lpstr>
      <vt:lpstr>PowerPoint-Präsentation</vt:lpstr>
      <vt:lpstr>Schwitzer-Tag</vt:lpstr>
      <vt:lpstr>PowerPoint-Präsentation</vt:lpstr>
      <vt:lpstr>Kurzer Usflug mit isere Jüngschte</vt:lpstr>
      <vt:lpstr>PowerPoint-Präsentation</vt:lpstr>
      <vt:lpstr>Übernachtungs-Party mit de Trakis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Ä Prob im Juni</vt:lpstr>
      <vt:lpstr>PowerPoint-Präsentation</vt:lpstr>
      <vt:lpstr>PowerPoint-Präsentation</vt:lpstr>
      <vt:lpstr>Spatenstich zum  Breitbandausbau</vt:lpstr>
      <vt:lpstr>Und nochmal    </vt:lpstr>
      <vt:lpstr>Usflug nach Heidelberg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Glühwein-Uftrtitt im BASF </vt:lpstr>
      <vt:lpstr>Wiehnächts- Bastdle  mit de Kinder</vt:lpstr>
      <vt:lpstr>PowerPoint-Präsentation</vt:lpstr>
      <vt:lpstr>Wiehnächsts-baschtle  mit de Jugend</vt:lpstr>
      <vt:lpstr>PowerPoint-Präsentation</vt:lpstr>
      <vt:lpstr>PowerPoint-Präsentation</vt:lpstr>
      <vt:lpstr>Kleine Jugend- Weihnachtsfeier</vt:lpstr>
      <vt:lpstr>Wiehnächts-Feier  bi de ERwachsenen</vt:lpstr>
      <vt:lpstr>PowerPoint-Präsentation</vt:lpstr>
      <vt:lpstr>PowerPoint-Präsentation</vt:lpstr>
      <vt:lpstr>PowerPoint-Präsentation</vt:lpstr>
      <vt:lpstr>Un Jetzt die Mütze-bilder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Jetz nu ä baar Schnapp-Schüsse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What‘s App Tipp-Fehler Teil 1</vt:lpstr>
      <vt:lpstr>What‘s App Tipp-Fehler Teil 2</vt:lpstr>
      <vt:lpstr>Ehrungen für guätä Probe-Besuch 2018</vt:lpstr>
      <vt:lpstr>Un jetz nu de Pechvogel  vu 2018: </vt:lpstr>
      <vt:lpstr>Des wars für dies johr!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Christiane</dc:creator>
  <cp:lastModifiedBy>Markus Schuler</cp:lastModifiedBy>
  <cp:revision>136</cp:revision>
  <dcterms:created xsi:type="dcterms:W3CDTF">2019-01-26T19:04:24Z</dcterms:created>
  <dcterms:modified xsi:type="dcterms:W3CDTF">2019-03-17T10:37:49Z</dcterms:modified>
</cp:coreProperties>
</file>