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358" r:id="rId3"/>
    <p:sldId id="257" r:id="rId4"/>
    <p:sldId id="263" r:id="rId5"/>
    <p:sldId id="259" r:id="rId6"/>
    <p:sldId id="264" r:id="rId7"/>
    <p:sldId id="260" r:id="rId8"/>
    <p:sldId id="261" r:id="rId9"/>
    <p:sldId id="351" r:id="rId10"/>
    <p:sldId id="362" r:id="rId11"/>
    <p:sldId id="262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0" r:id="rId20"/>
    <p:sldId id="271" r:id="rId21"/>
    <p:sldId id="275" r:id="rId22"/>
    <p:sldId id="276" r:id="rId23"/>
    <p:sldId id="277" r:id="rId24"/>
    <p:sldId id="279" r:id="rId25"/>
    <p:sldId id="283" r:id="rId26"/>
    <p:sldId id="280" r:id="rId27"/>
    <p:sldId id="281" r:id="rId28"/>
    <p:sldId id="282" r:id="rId29"/>
    <p:sldId id="302" r:id="rId30"/>
    <p:sldId id="353" r:id="rId31"/>
    <p:sldId id="303" r:id="rId32"/>
    <p:sldId id="304" r:id="rId33"/>
    <p:sldId id="354" r:id="rId34"/>
    <p:sldId id="355" r:id="rId35"/>
    <p:sldId id="356" r:id="rId36"/>
    <p:sldId id="285" r:id="rId37"/>
    <p:sldId id="286" r:id="rId38"/>
    <p:sldId id="287" r:id="rId39"/>
    <p:sldId id="295" r:id="rId40"/>
    <p:sldId id="342" r:id="rId41"/>
    <p:sldId id="290" r:id="rId42"/>
    <p:sldId id="291" r:id="rId43"/>
    <p:sldId id="292" r:id="rId44"/>
    <p:sldId id="294" r:id="rId45"/>
    <p:sldId id="293" r:id="rId46"/>
    <p:sldId id="297" r:id="rId47"/>
    <p:sldId id="298" r:id="rId48"/>
    <p:sldId id="359" r:id="rId49"/>
    <p:sldId id="360" r:id="rId50"/>
    <p:sldId id="299" r:id="rId51"/>
    <p:sldId id="300" r:id="rId52"/>
    <p:sldId id="301" r:id="rId53"/>
    <p:sldId id="305" r:id="rId54"/>
    <p:sldId id="306" r:id="rId55"/>
    <p:sldId id="307" r:id="rId56"/>
    <p:sldId id="361" r:id="rId57"/>
    <p:sldId id="308" r:id="rId58"/>
    <p:sldId id="315" r:id="rId59"/>
    <p:sldId id="309" r:id="rId60"/>
    <p:sldId id="310" r:id="rId61"/>
    <p:sldId id="311" r:id="rId62"/>
    <p:sldId id="312" r:id="rId63"/>
    <p:sldId id="313" r:id="rId64"/>
    <p:sldId id="357" r:id="rId65"/>
    <p:sldId id="314" r:id="rId66"/>
    <p:sldId id="319" r:id="rId67"/>
    <p:sldId id="316" r:id="rId68"/>
    <p:sldId id="317" r:id="rId69"/>
    <p:sldId id="318" r:id="rId70"/>
    <p:sldId id="324" r:id="rId71"/>
    <p:sldId id="320" r:id="rId72"/>
    <p:sldId id="321" r:id="rId73"/>
    <p:sldId id="322" r:id="rId74"/>
    <p:sldId id="323" r:id="rId75"/>
    <p:sldId id="363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6" r:id="rId86"/>
    <p:sldId id="335" r:id="rId87"/>
    <p:sldId id="348" r:id="rId88"/>
    <p:sldId id="347" r:id="rId89"/>
    <p:sldId id="365" r:id="rId90"/>
    <p:sldId id="366" r:id="rId91"/>
    <p:sldId id="367" r:id="rId92"/>
    <p:sldId id="338" r:id="rId93"/>
    <p:sldId id="341" r:id="rId94"/>
    <p:sldId id="339" r:id="rId95"/>
    <p:sldId id="368" r:id="rId96"/>
    <p:sldId id="340" r:id="rId97"/>
    <p:sldId id="343" r:id="rId98"/>
    <p:sldId id="344" r:id="rId99"/>
    <p:sldId id="345" r:id="rId100"/>
    <p:sldId id="346" r:id="rId101"/>
    <p:sldId id="349" r:id="rId102"/>
    <p:sldId id="350" r:id="rId10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37AB59-EC45-4B8B-B5AC-24D3D9594C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173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7869-7060-429F-AC2A-8551A59224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509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63F8-12FB-469D-9F6B-1A8D30D74A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633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DB5A-9DEE-48CD-9257-4E861EA9EC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100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8204-CC38-4715-B8C2-1228F14E31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607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FE39F-2B9C-4D5C-A755-948E52992F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272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E0F8-FEC4-4BED-B88A-970D921740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67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E48A-47C0-484C-BC2F-31A4F42FBE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571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AC3D-C785-4D78-A945-A1DA2A3E31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87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5DEA-9004-453C-A770-8A4CC5F9E1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13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369F-B79D-4AD0-8170-8FB07ADBEE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84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7915-DE09-4EBC-B0D2-5FF1B37E8B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430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0A8B9B2-F6AA-4A33-9D36-7A86C7364E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23034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6600" b="1" smtClean="0">
                <a:latin typeface="Batang" pitchFamily="18" charset="-127"/>
              </a:rPr>
              <a:t>Was war numol </a:t>
            </a:r>
            <a:br>
              <a:rPr lang="de-DE" altLang="de-DE" sz="6600" b="1" smtClean="0">
                <a:latin typeface="Batang" pitchFamily="18" charset="-127"/>
              </a:rPr>
            </a:br>
            <a:r>
              <a:rPr lang="de-DE" altLang="de-DE" sz="6600" b="1" smtClean="0">
                <a:latin typeface="Batang" pitchFamily="18" charset="-127"/>
              </a:rPr>
              <a:t>im Johr</a:t>
            </a:r>
          </a:p>
        </p:txBody>
      </p:sp>
      <p:pic>
        <p:nvPicPr>
          <p:cNvPr id="3075" name="Picture 5" descr="Bild in Originalgröße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2305">
            <a:off x="2268538" y="3284538"/>
            <a:ext cx="4824412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765175"/>
            <a:ext cx="4546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Bastle für Ostern mit de Kinder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94162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32122">
            <a:off x="3203575" y="2636838"/>
            <a:ext cx="5556250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ä </a:t>
            </a:r>
            <a:r>
              <a:rPr lang="de-DE" altLang="de-DE" sz="3200" b="1" smtClean="0">
                <a:latin typeface="Berlin Sans FB" pitchFamily="34" charset="0"/>
              </a:rPr>
              <a:t>G</a:t>
            </a:r>
            <a:r>
              <a:rPr lang="de-DE" altLang="de-DE" sz="3200" smtClean="0">
                <a:latin typeface="Berlin Sans FB" pitchFamily="34" charset="0"/>
              </a:rPr>
              <a:t>arotte für d‘Grischdiane: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769100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2484438" y="5445125"/>
            <a:ext cx="4032250" cy="1152525"/>
          </a:xfrm>
          <a:prstGeom prst="wedgeRoundRectCallout">
            <a:avLst>
              <a:gd name="adj1" fmla="val -39644"/>
              <a:gd name="adj2" fmla="val -147384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Quatsch, des isch doch ä </a:t>
            </a:r>
            <a:r>
              <a:rPr lang="de-DE" altLang="de-DE" b="1">
                <a:solidFill>
                  <a:schemeClr val="bg2"/>
                </a:solidFill>
                <a:latin typeface="Berlin Sans FB" panose="020E0602020502020306" pitchFamily="34" charset="0"/>
              </a:rPr>
              <a:t>G</a:t>
            </a: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eli Riäb!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So, des wars!</a:t>
            </a:r>
          </a:p>
        </p:txBody>
      </p:sp>
      <p:pic>
        <p:nvPicPr>
          <p:cNvPr id="145412" name="Picture 4" descr="ANd9GcQ1HN95IcjkPV3DTrnZoN1EWe4UWQXPs2teEeS171JHd4Fy0WLZDA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37551">
            <a:off x="3376613" y="3186113"/>
            <a:ext cx="2735262" cy="273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68313" y="141287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Ich han keinem demit beleidige welle,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un hoff‘ dass alle des als Spaß sähe.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6499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6500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46448" name="Picture 16" descr="http://www.aktion.lexware.de/fertig/fertig_blas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7191">
            <a:off x="2444750" y="-242888"/>
            <a:ext cx="4678363" cy="64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Uftritt bim Wander-Opening im Mai!</a:t>
            </a:r>
          </a:p>
        </p:txBody>
      </p:sp>
      <p:pic>
        <p:nvPicPr>
          <p:cNvPr id="13315" name="Picture 4" descr="100_6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2009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IMG_6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4006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IMG_6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51847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0"/>
            <a:ext cx="5508625" cy="8477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Mit der Kindertrachtengruppe</a:t>
            </a:r>
          </a:p>
        </p:txBody>
      </p:sp>
      <p:pic>
        <p:nvPicPr>
          <p:cNvPr id="55300" name="Picture 4" descr="100_6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3184">
            <a:off x="539750" y="981075"/>
            <a:ext cx="71945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00_6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35937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5724525" y="476250"/>
            <a:ext cx="2663825" cy="720725"/>
          </a:xfrm>
          <a:prstGeom prst="wedgeRoundRectCallout">
            <a:avLst>
              <a:gd name="adj1" fmla="val -70620"/>
              <a:gd name="adj2" fmla="val 89648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Hey Amelie!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0_6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351838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6262688" y="260350"/>
            <a:ext cx="2881312" cy="1800225"/>
          </a:xfrm>
          <a:prstGeom prst="wedgeRoundRectCallout">
            <a:avLst>
              <a:gd name="adj1" fmla="val -72921"/>
              <a:gd name="adj2" fmla="val 32361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Häsch gmerkt, dass dine Mama minem Papa bim Tanze uf d‘Fiäs gstande isch?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755650" y="476250"/>
            <a:ext cx="1871663" cy="936625"/>
          </a:xfrm>
          <a:prstGeom prst="wedgeRoundRectCallout">
            <a:avLst>
              <a:gd name="adj1" fmla="val 84097"/>
              <a:gd name="adj2" fmla="val 72542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Nei, woher weisch 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0_6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93063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5724525" y="2852738"/>
            <a:ext cx="2952750" cy="1800225"/>
          </a:xfrm>
          <a:prstGeom prst="wedgeRoundRectCallout">
            <a:avLst>
              <a:gd name="adj1" fmla="val -48926"/>
              <a:gd name="adj2" fmla="val -10123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Hä, jetz guck dir doch mol sine Fiäß ah…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365625"/>
            <a:ext cx="4114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>
                <a:latin typeface="Berlin Sans FB" pitchFamily="34" charset="0"/>
              </a:rPr>
              <a:t>Gut gerüstet zur </a:t>
            </a:r>
            <a:br>
              <a:rPr lang="de-DE" altLang="de-DE" sz="4000" smtClean="0">
                <a:latin typeface="Berlin Sans FB" pitchFamily="34" charset="0"/>
              </a:rPr>
            </a:br>
            <a:r>
              <a:rPr lang="de-DE" altLang="de-DE" sz="4000" smtClean="0">
                <a:latin typeface="Berlin Sans FB" pitchFamily="34" charset="0"/>
              </a:rPr>
              <a:t>1. Mai-Wanderung</a:t>
            </a:r>
          </a:p>
        </p:txBody>
      </p:sp>
      <p:pic>
        <p:nvPicPr>
          <p:cNvPr id="63491" name="Picture 3" descr="IMG_5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44011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421188" y="3246438"/>
            <a:ext cx="303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84213" y="1628775"/>
            <a:ext cx="3816350" cy="1296988"/>
          </a:xfrm>
          <a:prstGeom prst="wedgeEllipseCallout">
            <a:avLst>
              <a:gd name="adj1" fmla="val 64935"/>
              <a:gd name="adj2" fmla="val -102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Ich lauf bim Stefan mit…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80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29225"/>
            <a:ext cx="8281987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>
                <a:latin typeface="Berlin Sans FB" pitchFamily="34" charset="0"/>
              </a:rPr>
              <a:t>Über d‘Schanz zum Naturfreundehaus bis zum Eckerhisli</a:t>
            </a:r>
          </a:p>
        </p:txBody>
      </p:sp>
      <p:pic>
        <p:nvPicPr>
          <p:cNvPr id="64515" name="Picture 3" descr="IMG_5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34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525" y="1268413"/>
            <a:ext cx="3132138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1. Etappen-Stop</a:t>
            </a:r>
          </a:p>
        </p:txBody>
      </p:sp>
      <p:pic>
        <p:nvPicPr>
          <p:cNvPr id="59396" name="Picture 4" descr="IMG_5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4165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IMG_5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58324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 rot="-1082645">
            <a:off x="323850" y="4076700"/>
            <a:ext cx="2303463" cy="180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Die Zwei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sin schu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doh ghuckt</a:t>
            </a:r>
            <a:r>
              <a:rPr lang="de-DE" altLang="de-DE" sz="1800">
                <a:solidFill>
                  <a:schemeClr val="bg2"/>
                </a:solidFill>
              </a:rPr>
              <a:t>!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2700338" y="4797425"/>
            <a:ext cx="2159000" cy="50323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763" y="1052513"/>
            <a:ext cx="2916237" cy="17113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Im Februar: „Trachtenbörse“ der Kinder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3024188" cy="20447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36 Kindern die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passende Tracht zuordnen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048375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5414962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Dann de Buckel uffi!</a:t>
            </a:r>
          </a:p>
        </p:txBody>
      </p:sp>
      <p:pic>
        <p:nvPicPr>
          <p:cNvPr id="60421" name="Picture 5" descr="IMG_59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48712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2. Etappen-Stop auf dem Gipfel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35183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5219700" y="1196975"/>
            <a:ext cx="3673475" cy="2016125"/>
          </a:xfrm>
          <a:prstGeom prst="cloudCallout">
            <a:avLst>
              <a:gd name="adj1" fmla="val -63181"/>
              <a:gd name="adj2" fmla="val 5811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200">
                <a:solidFill>
                  <a:schemeClr val="bg2"/>
                </a:solidFill>
                <a:latin typeface="Berlin Sans FB" panose="020E0602020502020306" pitchFamily="34" charset="0"/>
              </a:rPr>
              <a:t>Mol gucke, vielliecht kann ich doppelt so schnell trinke wie d‘Ursel…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20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1863" y="1196975"/>
            <a:ext cx="2890837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>
                <a:latin typeface="Berlin Sans FB" pitchFamily="34" charset="0"/>
              </a:rPr>
              <a:t>Ziel erreicht!</a:t>
            </a:r>
          </a:p>
        </p:txBody>
      </p:sp>
      <p:pic>
        <p:nvPicPr>
          <p:cNvPr id="66564" name="Picture 4" descr="IMG_6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54133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IMG_6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61356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4508500"/>
            <a:ext cx="2555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Was isch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au des in Richis Hand?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195513" y="6021388"/>
            <a:ext cx="561657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Ach so, diä Zwei sin it glofe. Diä sin gfahre!</a:t>
            </a:r>
          </a:p>
        </p:txBody>
      </p:sp>
      <p:pic>
        <p:nvPicPr>
          <p:cNvPr id="25603" name="Picture 5" descr="IMG_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497887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484438" y="1557338"/>
            <a:ext cx="792162" cy="935037"/>
          </a:xfrm>
          <a:prstGeom prst="downArrow">
            <a:avLst>
              <a:gd name="adj1" fmla="val 50000"/>
              <a:gd name="adj2" fmla="val 295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140200" y="1557338"/>
            <a:ext cx="792163" cy="935037"/>
          </a:xfrm>
          <a:prstGeom prst="downArrow">
            <a:avLst>
              <a:gd name="adj1" fmla="val 50000"/>
              <a:gd name="adj2" fmla="val 295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90" grpId="0" animBg="1"/>
      <p:bldP spid="675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20090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3708400" y="1341438"/>
            <a:ext cx="3168650" cy="1584325"/>
          </a:xfrm>
          <a:prstGeom prst="wedgeEllipseCallout">
            <a:avLst>
              <a:gd name="adj1" fmla="val -85171"/>
              <a:gd name="adj2" fmla="val 9929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z‘ämme vubeuge!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Auftritt beim Naturparkmarkt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am Pfingstmontag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Wieder mit de Kindertrachtengruppe!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29462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6408737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50825" y="549275"/>
            <a:ext cx="2881313" cy="2519363"/>
          </a:xfrm>
          <a:prstGeom prst="wedgeRoundRectCallout">
            <a:avLst>
              <a:gd name="adj1" fmla="val 85264"/>
              <a:gd name="adj2" fmla="val 3245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Sag mol Leonie, isch mi Mama dinem Papa au bim Tanze uf d‘Fiäß gstande?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5126037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5651500" y="404813"/>
            <a:ext cx="3167063" cy="2016125"/>
          </a:xfrm>
          <a:prstGeom prst="wedgeRoundRectCallout">
            <a:avLst>
              <a:gd name="adj1" fmla="val -101778"/>
              <a:gd name="adj2" fmla="val -14093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Nei, ich glaub it.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Dann miäßt er jo nu Träne in de Auge ha…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Uftritt im „Haus Breitnau“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mit de größere Kinder.</a:t>
            </a:r>
          </a:p>
        </p:txBody>
      </p:sp>
      <p:pic>
        <p:nvPicPr>
          <p:cNvPr id="72708" name="Picture 4" descr="100_6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337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620713"/>
            <a:ext cx="61214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23850" y="188913"/>
            <a:ext cx="4392613" cy="2665412"/>
          </a:xfrm>
          <a:prstGeom prst="wedgeEllipseCallout">
            <a:avLst>
              <a:gd name="adj1" fmla="val 59468"/>
              <a:gd name="adj2" fmla="val 55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Du häsch nu it so viel mit de Chrischdiane tanzt. Dieni Fiäß sähne echt guet 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D‘Prob am 4. März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6218238"/>
            <a:ext cx="8229600" cy="639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2800" smtClean="0">
                <a:latin typeface="Berlin Sans FB" pitchFamily="34" charset="0"/>
              </a:rPr>
              <a:t>Mir hän d‘Ohrfeige bim Langenschiltacher g‘übt </a:t>
            </a:r>
            <a:r>
              <a:rPr lang="de-DE" altLang="de-DE" sz="2800" smtClean="0">
                <a:latin typeface="Berlin Sans FB" pitchFamily="34" charset="0"/>
                <a:sym typeface="Wingdings" pitchFamily="2" charset="2"/>
              </a:rPr>
              <a:t>!</a:t>
            </a:r>
            <a:endParaRPr lang="de-DE" altLang="de-DE" sz="2800" smtClean="0">
              <a:latin typeface="Berlin Sans FB" pitchFamily="34" charset="0"/>
            </a:endParaRPr>
          </a:p>
        </p:txBody>
      </p:sp>
      <p:pic>
        <p:nvPicPr>
          <p:cNvPr id="7174" name="Picture 6" descr="P10502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033463"/>
            <a:ext cx="6769100" cy="50752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3405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Volle Bänke an Fronleichnam</a:t>
            </a:r>
          </a:p>
        </p:txBody>
      </p:sp>
      <p:pic>
        <p:nvPicPr>
          <p:cNvPr id="149508" name="Picture 4" descr="IMG_6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675687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2. Juni Kurkonzert in de Halle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85225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496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323850" y="188913"/>
            <a:ext cx="4103688" cy="1800225"/>
          </a:xfrm>
          <a:prstGeom prst="wedgeEllipseCallout">
            <a:avLst>
              <a:gd name="adj1" fmla="val -15764"/>
              <a:gd name="adj2" fmla="val 984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Andi, sag numol schnell: wie goht de negschde Tanz?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4500563" y="260350"/>
            <a:ext cx="4464050" cy="1800225"/>
          </a:xfrm>
          <a:prstGeom prst="wedgeEllipseCallout">
            <a:avLst>
              <a:gd name="adj1" fmla="val -78343"/>
              <a:gd name="adj2" fmla="val 858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Kei Angschd Vroni, de Usmarsch kriegsch du au nah!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661025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Auftritt der Jugendgruppe in Schwärzenbach</a:t>
            </a:r>
          </a:p>
        </p:txBody>
      </p:sp>
      <p:pic>
        <p:nvPicPr>
          <p:cNvPr id="150532" name="Picture 4" descr="IMG_6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15181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3059113" y="0"/>
            <a:ext cx="2879725" cy="11525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Rechte Hand, linke Hand, …</a:t>
            </a:r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3059113" y="0"/>
            <a:ext cx="2879725" cy="1152525"/>
          </a:xfrm>
          <a:prstGeom prst="cloudCallout">
            <a:avLst>
              <a:gd name="adj1" fmla="val -19403"/>
              <a:gd name="adj2" fmla="val 10193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Rechte Hand, linke Hand, …</a:t>
            </a: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2987675" y="0"/>
            <a:ext cx="2879725" cy="1152525"/>
          </a:xfrm>
          <a:prstGeom prst="cloudCallout">
            <a:avLst>
              <a:gd name="adj1" fmla="val 60088"/>
              <a:gd name="adj2" fmla="val 77963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Rechte Hand, linke Hand,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Auftritt beim Nordic Walking Gipfel der Jugendgruppe: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661025"/>
            <a:ext cx="8229600" cy="7493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Manja und Christiane hän mittanze miäße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5980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4067175" y="3716338"/>
            <a:ext cx="3600450" cy="18002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4067175" y="3933825"/>
            <a:ext cx="792163" cy="16557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151557" grpId="0" animBg="1"/>
      <p:bldP spid="1515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13752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3924300" y="188913"/>
            <a:ext cx="3889375" cy="1800225"/>
          </a:xfrm>
          <a:prstGeom prst="wedgeRoundRectCallout">
            <a:avLst>
              <a:gd name="adj1" fmla="val -46856"/>
              <a:gd name="adj2" fmla="val 87917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Alina, was meinsch? Solle ma dene zwei sage, was für ein Sch… sie tanzt hän?!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3023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000" smtClean="0">
                <a:latin typeface="Berlin Sans FB" pitchFamily="34" charset="0"/>
              </a:rPr>
              <a:t>Dann sin mir nu bim Nordic Walking Gipfel mitglaufe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765175"/>
            <a:ext cx="2962275" cy="6048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Bim Warm up: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675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5724525" y="1412875"/>
            <a:ext cx="3419475" cy="1944688"/>
          </a:xfrm>
          <a:prstGeom prst="cloudCallout">
            <a:avLst>
              <a:gd name="adj1" fmla="val -39556"/>
              <a:gd name="adj2" fmla="val 9179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Wie soll ich noch dem Warm-up nu 10 km laufe?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0" y="1341438"/>
            <a:ext cx="3744913" cy="2160587"/>
          </a:xfrm>
          <a:prstGeom prst="cloudCallout">
            <a:avLst>
              <a:gd name="adj1" fmla="val 37833"/>
              <a:gd name="adj2" fmla="val 7498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Hä?? D‘Geli hät gsait mir gehn zum Frühschoppe???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6805" grpId="0" animBg="1"/>
      <p:bldP spid="768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Des war de Schnellschd vu is:</a:t>
            </a:r>
          </a:p>
        </p:txBody>
      </p:sp>
      <p:pic>
        <p:nvPicPr>
          <p:cNvPr id="77830" name="Picture 6" descr="100B68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71294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5003800" y="1268413"/>
            <a:ext cx="647700" cy="1296987"/>
          </a:xfrm>
          <a:prstGeom prst="downArrow">
            <a:avLst>
              <a:gd name="adj1" fmla="val 50000"/>
              <a:gd name="adj2" fmla="val 50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661025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Diä sin au nu mitglaufe: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8838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3563938" cy="473551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Für de Paul sin mir - glaub ich - 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 zu langsam gsi!?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4960938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Erschd hän d‘Kerle noch g‘lacht…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908050"/>
            <a:ext cx="3311525" cy="6492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… aber dann…</a:t>
            </a:r>
          </a:p>
        </p:txBody>
      </p:sp>
      <p:pic>
        <p:nvPicPr>
          <p:cNvPr id="51204" name="Picture 4" descr="P105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48176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für diä zwei zu schnell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7488237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Zwischedurch mol schnell ä kleins Gruppefoto:</a:t>
            </a: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d‘Hanna isch sicher meh wie 10 km glaufe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949950"/>
            <a:ext cx="3311525" cy="676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Mol vor…</a:t>
            </a:r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0067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2960688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643438" y="5949950"/>
            <a:ext cx="40433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r" eaLnBrk="1" hangingPunct="1">
              <a:buFont typeface="Wingdings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…dann wieder zruck,!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57213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 rot="-1715788">
            <a:off x="539750" y="2636838"/>
            <a:ext cx="410368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smtClean="0">
                <a:latin typeface="Berlin Sans FB" pitchFamily="34" charset="0"/>
              </a:rPr>
              <a:t>In der Zielgeraden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Zur Belohnung dann ä „kühles Nass“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6834187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851275" y="5661025"/>
            <a:ext cx="2879725" cy="7921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Ups, schu leer!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 flipV="1">
            <a:off x="2700338" y="5876925"/>
            <a:ext cx="1295400" cy="144463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V="1">
            <a:off x="6300788" y="5229225"/>
            <a:ext cx="647700" cy="6477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  <p:bldP spid="860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508625" cy="71913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12 vu is sin mitglaufe: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5084763"/>
            <a:ext cx="8156575" cy="1512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Ach nei, 13!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Uf em Bild fehlt de Paul, aber seller stoht grad ums Eck … am Bierstand!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6357937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7380288" y="2133600"/>
            <a:ext cx="1512887" cy="3095625"/>
          </a:xfrm>
          <a:custGeom>
            <a:avLst/>
            <a:gdLst>
              <a:gd name="T0" fmla="*/ 74204376 w 21600"/>
              <a:gd name="T1" fmla="*/ 0 h 21600"/>
              <a:gd name="T2" fmla="*/ 74204376 w 21600"/>
              <a:gd name="T3" fmla="*/ 249718909 h 21600"/>
              <a:gd name="T4" fmla="*/ 15879920 w 21600"/>
              <a:gd name="T5" fmla="*/ 443652507 h 21600"/>
              <a:gd name="T6" fmla="*/ 105964216 w 21600"/>
              <a:gd name="T7" fmla="*/ 12485945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/>
      <p:bldP spid="8500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692150"/>
            <a:ext cx="3538538" cy="3367088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S‘gwunnene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Speck-Vesper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hän mir dann in de Prob gässe</a:t>
            </a:r>
          </a:p>
        </p:txBody>
      </p:sp>
      <p:pic>
        <p:nvPicPr>
          <p:cNvPr id="89092" name="Picture 4" descr="Speckverspern in einer Pro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86491">
            <a:off x="755650" y="1052513"/>
            <a:ext cx="465772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10504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7273925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843213" y="0"/>
            <a:ext cx="5111750" cy="2060575"/>
          </a:xfrm>
          <a:prstGeom prst="cloudCallout">
            <a:avLst>
              <a:gd name="adj1" fmla="val -58727"/>
              <a:gd name="adj2" fmla="val 4468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Au, ich han mich zwar grad gschnitte, aber ich mach als wär nix…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Feuerwehr mol „Haut nah“ für unser Kinder</a:t>
            </a: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289877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29310">
            <a:off x="515938" y="1822450"/>
            <a:ext cx="4751387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76700"/>
            <a:ext cx="3970337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Un für d‘Vroni: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9554">
            <a:off x="4716463" y="404813"/>
            <a:ext cx="3497262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323850" y="549275"/>
            <a:ext cx="4105275" cy="2349500"/>
          </a:xfrm>
          <a:prstGeom prst="cloudCallout">
            <a:avLst>
              <a:gd name="adj1" fmla="val 80394"/>
              <a:gd name="adj2" fmla="val -1614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Wenn doh jetz statt Sauerstoff en Rotwie dinne wär…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1050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35938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0"/>
            <a:ext cx="4067175" cy="1700213"/>
          </a:xfrm>
          <a:prstGeom prst="cloudCallout">
            <a:avLst>
              <a:gd name="adj1" fmla="val 41139"/>
              <a:gd name="adj2" fmla="val 7325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Wenn d‘Geli numol so feschd druf haut, hau ich aber z‘ruck!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451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Im Pfarrhof bi de Petra ihrem 30 Feschd</a:t>
            </a:r>
          </a:p>
        </p:txBody>
      </p:sp>
      <p:pic>
        <p:nvPicPr>
          <p:cNvPr id="91140" name="Picture 4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3357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99125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Vu is hät sie ä Flasch Essig kriägt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45125"/>
            <a:ext cx="5051425" cy="1152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S‘hän ihre aber ä baar gholfe bim leer mache:</a:t>
            </a:r>
          </a:p>
        </p:txBody>
      </p:sp>
      <p:pic>
        <p:nvPicPr>
          <p:cNvPr id="92164" name="Picture 4" descr="100_72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3294063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100_725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5641">
            <a:off x="611188" y="1412875"/>
            <a:ext cx="4608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In de Bar bim Summerfeschd: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8008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Unsere beschde Kundschaft: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056437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411413" y="5516563"/>
            <a:ext cx="3455987" cy="1079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Ma siehts dene 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704137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0" y="0"/>
            <a:ext cx="4176713" cy="2305050"/>
          </a:xfrm>
          <a:prstGeom prst="cloudCallout">
            <a:avLst>
              <a:gd name="adj1" fmla="val 22139"/>
              <a:gd name="adj2" fmla="val 6797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Ich glaub‘ des war kei so guädi Idee, de Stefan unter de Tisch z‘trinke welle!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84763"/>
            <a:ext cx="5545137" cy="15001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Reschde trinke noch em Ufrume am Sundig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97693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841">
            <a:off x="5364163" y="1773238"/>
            <a:ext cx="3109912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d‘Kindertrachtengruppe hät tanzt: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805488"/>
            <a:ext cx="8229600" cy="6048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Unterm scheene Sparkasse-Zelt mit Hindernis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4168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Line 5"/>
          <p:cNvSpPr>
            <a:spLocks noChangeShapeType="1"/>
          </p:cNvSpPr>
          <p:nvPr/>
        </p:nvSpPr>
        <p:spPr bwMode="auto">
          <a:xfrm flipH="1" flipV="1">
            <a:off x="2987675" y="4437063"/>
            <a:ext cx="863600" cy="1296987"/>
          </a:xfrm>
          <a:prstGeom prst="line">
            <a:avLst/>
          </a:prstGeom>
          <a:noFill/>
          <a:ln w="14287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Im Juli gings nach Opfingen…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459788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… zum Vollmond-Sonnenblumen- Labyrinth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Mit de Trachten-Jugend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018338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Am 25. März ware mir Kegle!</a:t>
            </a:r>
          </a:p>
        </p:txBody>
      </p:sp>
      <p:pic>
        <p:nvPicPr>
          <p:cNvPr id="8195" name="Picture 7" descr="100_5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6327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402137" cy="20716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Hochmotiviert gings in Kleingruppe durchs Labyrinth: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9539">
            <a:off x="4427538" y="549275"/>
            <a:ext cx="40894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30077">
            <a:off x="468313" y="2349500"/>
            <a:ext cx="4319587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532812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63373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4932363" y="0"/>
            <a:ext cx="3743325" cy="2519363"/>
          </a:xfrm>
          <a:prstGeom prst="wedgeEllipseCallout">
            <a:avLst>
              <a:gd name="adj1" fmla="val -59116"/>
              <a:gd name="adj2" fmla="val 4407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Ups, jetz han ich doch glatt de Sigi verlore!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5735637" cy="62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3995738" y="0"/>
            <a:ext cx="4464050" cy="1989138"/>
          </a:xfrm>
          <a:prstGeom prst="wedgeEllipseCallout">
            <a:avLst>
              <a:gd name="adj1" fmla="val -31046"/>
              <a:gd name="adj2" fmla="val 831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Bis zum negschde Uftritt han ich ihn aber wieder gfunde!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8748713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Ohne Worte </a:t>
            </a:r>
            <a:r>
              <a:rPr lang="de-DE" altLang="de-DE" sz="3600" smtClean="0">
                <a:latin typeface="Berlin Sans FB" pitchFamily="34" charset="0"/>
                <a:sym typeface="Wingdings" pitchFamily="2" charset="2"/>
              </a:rPr>
              <a:t></a:t>
            </a:r>
            <a:endParaRPr lang="de-DE" altLang="de-DE" sz="3600" smtClean="0">
              <a:latin typeface="Berlin Sans FB" pitchFamily="34" charset="0"/>
            </a:endParaRP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Kleine Stärkung für diä wo wieder russ gfunde hän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496300" cy="47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Bim Waldfeschd in Titisee</a:t>
            </a:r>
          </a:p>
        </p:txBody>
      </p:sp>
      <p:pic>
        <p:nvPicPr>
          <p:cNvPr id="112643" name="73923857" descr="74009354-p-590_45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725" y="1327150"/>
            <a:ext cx="8680450" cy="462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5445125"/>
            <a:ext cx="5915025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Erschd wars en Sunneschirm – später en Regeschirm</a:t>
            </a:r>
          </a:p>
        </p:txBody>
      </p:sp>
      <p:pic>
        <p:nvPicPr>
          <p:cNvPr id="108548" name="Picture 4" descr="100_74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87387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S‘klei Beha-Beck-Auto war dann unser Taxi</a:t>
            </a:r>
          </a:p>
        </p:txBody>
      </p:sp>
      <p:pic>
        <p:nvPicPr>
          <p:cNvPr id="109572" name="Picture 4" descr="100_74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9453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3405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Bi de negschde Bodewelle nimmi!</a:t>
            </a:r>
          </a:p>
        </p:txBody>
      </p:sp>
      <p:pic>
        <p:nvPicPr>
          <p:cNvPr id="72707" name="Picture 6" descr="100_74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226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68313" y="260350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Doh hät de Sigi nu glacht</a:t>
            </a: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2195513" y="1341438"/>
            <a:ext cx="2087562" cy="503237"/>
          </a:xfrm>
          <a:prstGeom prst="rightArrow">
            <a:avLst>
              <a:gd name="adj1" fmla="val 50000"/>
              <a:gd name="adj2" fmla="val 1037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9" grpId="0"/>
      <p:bldP spid="1106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258888" y="5805488"/>
            <a:ext cx="6408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 d‘Wurschdsalat hät gschmeckt! </a:t>
            </a:r>
          </a:p>
        </p:txBody>
      </p:sp>
      <p:pic>
        <p:nvPicPr>
          <p:cNvPr id="10246" name="Picture 6" descr="100_5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5612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3492500" y="404813"/>
            <a:ext cx="1582738" cy="647700"/>
          </a:xfrm>
          <a:prstGeom prst="wedgeRoundRectCallout">
            <a:avLst>
              <a:gd name="adj1" fmla="val -108977"/>
              <a:gd name="adj2" fmla="val 209315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Mampf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3492500" y="404813"/>
            <a:ext cx="1582738" cy="647700"/>
          </a:xfrm>
          <a:prstGeom prst="wedgeRoundRectCallout">
            <a:avLst>
              <a:gd name="adj1" fmla="val -38565"/>
              <a:gd name="adj2" fmla="val 200245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Mampf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3563938" y="404813"/>
            <a:ext cx="1511300" cy="647700"/>
          </a:xfrm>
          <a:prstGeom prst="wedgeRoundRectCallout">
            <a:avLst>
              <a:gd name="adj1" fmla="val -169750"/>
              <a:gd name="adj2" fmla="val 13480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3492500" y="404813"/>
            <a:ext cx="1655763" cy="647700"/>
          </a:xfrm>
          <a:prstGeom prst="wedgeRoundRectCallout">
            <a:avLst>
              <a:gd name="adj1" fmla="val 81736"/>
              <a:gd name="adj2" fmla="val 179657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Mampf!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  <p:bldP spid="10256" grpId="0" animBg="1"/>
      <p:bldP spid="1025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Kurkonzert unter de Linde am 1. August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431213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42423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69850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179388" y="0"/>
            <a:ext cx="5761037" cy="2060575"/>
          </a:xfrm>
          <a:prstGeom prst="cloudCallout">
            <a:avLst>
              <a:gd name="adj1" fmla="val 14370"/>
              <a:gd name="adj2" fmla="val 7041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Ich weiß gar it wie Chrischdiane des schafft dene Kerle uf d‘ Fiäß z‘stoh??!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51656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Winzerfeschd in Augge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13737" cy="550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569325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4275138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250825" y="2133600"/>
            <a:ext cx="3960813" cy="3024188"/>
          </a:xfrm>
          <a:prstGeom prst="wedgeRoundRectCallout">
            <a:avLst>
              <a:gd name="adj1" fmla="val 66954"/>
              <a:gd name="adj2" fmla="val 9579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chemeClr val="bg2"/>
                </a:solidFill>
                <a:latin typeface="Berlin Sans FB" panose="020E0602020502020306" pitchFamily="34" charset="0"/>
              </a:rPr>
              <a:t>Nei, ich bin it de Ischenker, weil ich kei Wii trink, sondern weil bi mir bim usschenke am wenigschde  denebbe goht…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883525" cy="7921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Unser Jubiläumswochenende im September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196975"/>
            <a:ext cx="2879725" cy="6492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Bim Ufbau: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4229">
            <a:off x="374650" y="1670050"/>
            <a:ext cx="4968875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53060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Wozu Sonja en Bese brucht: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7401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0604">
            <a:off x="4716463" y="1484313"/>
            <a:ext cx="38036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88" y="404813"/>
            <a:ext cx="2735262" cy="18557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In de </a:t>
            </a:r>
            <a:br>
              <a:rPr lang="de-DE" altLang="de-DE" sz="3600" smtClean="0">
                <a:latin typeface="Berlin Sans FB" pitchFamily="34" charset="0"/>
              </a:rPr>
            </a:br>
            <a:r>
              <a:rPr lang="de-DE" altLang="de-DE" sz="3600" smtClean="0">
                <a:latin typeface="Berlin Sans FB" pitchFamily="34" charset="0"/>
              </a:rPr>
              <a:t>Jugenddisco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3943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3301">
            <a:off x="4500563" y="2924175"/>
            <a:ext cx="424815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84213" y="5013325"/>
            <a:ext cx="3743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Unsere jüngsten Gäste: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>
                <a:latin typeface="Berlin Sans FB" pitchFamily="34" charset="0"/>
              </a:rPr>
              <a:t>De Schefkoch </a:t>
            </a: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056437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7813"/>
            <a:ext cx="2819400" cy="22875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Denooch noch en Absacker an de Bar!</a:t>
            </a:r>
          </a:p>
        </p:txBody>
      </p:sp>
      <p:pic>
        <p:nvPicPr>
          <p:cNvPr id="11272" name="Picture 8" descr="100_5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3943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00_5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565400"/>
            <a:ext cx="53943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827088" y="4581525"/>
            <a:ext cx="2160587" cy="1655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Ups, schloft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chemeClr val="bg2"/>
                </a:solidFill>
                <a:latin typeface="Berlin Sans FB" panose="020E0602020502020306" pitchFamily="34" charset="0"/>
              </a:rPr>
              <a:t>Vroni schu?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Fleißige, helfende Eltern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541655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4135">
            <a:off x="755650" y="1125538"/>
            <a:ext cx="2978150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76925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Synchron-Kaffee-Tasse-Stelle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6327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76925"/>
            <a:ext cx="8229600" cy="7080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D‘Vroni hät diä Herre voll im Griff</a:t>
            </a:r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6624637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5148263" y="188913"/>
            <a:ext cx="3744912" cy="1655762"/>
          </a:xfrm>
          <a:prstGeom prst="wedgeRoundRectCallout">
            <a:avLst>
              <a:gd name="adj1" fmla="val -54875"/>
              <a:gd name="adj2" fmla="val 77037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Ich weiß, dass du dich mit Anit-Alkoholische Sache it uskensch, aber schee häsch sie nahgstellt!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Unser Rahmeprgramm: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589915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28554">
            <a:off x="684213" y="2636838"/>
            <a:ext cx="239395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276475"/>
            <a:ext cx="4473575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87521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6085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53943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77813"/>
            <a:ext cx="3827462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Die Ehrungen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639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3116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429125" y="5229225"/>
            <a:ext cx="47148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/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und 6 x 9 Jahre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aktives Tanzen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79388" y="4868863"/>
            <a:ext cx="41767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Bronzene Ehrennadel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des BHV </a:t>
            </a:r>
            <a:br>
              <a:rPr lang="de-DE" altLang="de-DE" sz="3200" smtClean="0">
                <a:latin typeface="Berlin Sans FB" pitchFamily="34" charset="0"/>
              </a:rPr>
            </a:br>
            <a:endParaRPr lang="de-DE" altLang="de-DE" sz="320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dann nu Ufrume</a:t>
            </a:r>
          </a:p>
        </p:txBody>
      </p:sp>
      <p:pic>
        <p:nvPicPr>
          <p:cNvPr id="91139" name="Picture 4" descr="IMG_96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883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de letschde Zwei am Sundig ware :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484505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548188" cy="14954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Nachmittag für die </a:t>
            </a:r>
            <a:br>
              <a:rPr lang="de-DE" altLang="de-DE" sz="3600" smtClean="0">
                <a:latin typeface="Berlin Sans FB" pitchFamily="34" charset="0"/>
              </a:rPr>
            </a:br>
            <a:r>
              <a:rPr lang="de-DE" altLang="de-DE" sz="3600" smtClean="0">
                <a:latin typeface="Berlin Sans FB" pitchFamily="34" charset="0"/>
              </a:rPr>
              <a:t>Bärenkinder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5963" y="4724400"/>
            <a:ext cx="4618037" cy="1397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3600" smtClean="0">
                <a:latin typeface="Berlin Sans FB" pitchFamily="34" charset="0"/>
              </a:rPr>
              <a:t>von der Jugendgruppe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3600" smtClean="0">
                <a:latin typeface="Berlin Sans FB" pitchFamily="34" charset="0"/>
              </a:rPr>
              <a:t>organisiert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6759">
            <a:off x="4140200" y="981075"/>
            <a:ext cx="4657725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92111">
            <a:off x="323850" y="3141663"/>
            <a:ext cx="4608513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Kegeln mit der Jugendgruppe im April</a:t>
            </a:r>
          </a:p>
        </p:txBody>
      </p:sp>
      <p:pic>
        <p:nvPicPr>
          <p:cNvPr id="147460" name="Picture 4" descr="100_6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45362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366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Mit verschiedenen Spielen und Schatzsuche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455988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052513"/>
            <a:ext cx="176847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6991">
            <a:off x="3276600" y="3357563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600" smtClean="0">
                <a:latin typeface="Berlin Sans FB" pitchFamily="34" charset="0"/>
              </a:rPr>
              <a:t>… mit Sterne bemalen und Würstchen essen!</a:t>
            </a:r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7662">
            <a:off x="4284663" y="1628775"/>
            <a:ext cx="4054475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0744">
            <a:off x="900113" y="1557338"/>
            <a:ext cx="2379662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Uftritt im Haus Breitnau im Dezember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481762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3883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1763713" y="188913"/>
            <a:ext cx="3598862" cy="1125537"/>
          </a:xfrm>
          <a:prstGeom prst="wedgeRoundRectCallout">
            <a:avLst>
              <a:gd name="adj1" fmla="val -39019"/>
              <a:gd name="adj2" fmla="val 97250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Hän ihr zwei d‘Händ gwäscht?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640762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Aber Schuli, des hebt doch besser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mit klebrige Händ!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Weihnachts-Mosaik-Lichter-Basteln mit de Kindergruppe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902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11325"/>
            <a:ext cx="38877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Un zum Schluß: Nikolausfeier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675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Gege später isch nu de Nikolaus kumme: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84538"/>
            <a:ext cx="8013700" cy="11080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DE" altLang="de-DE" smtClean="0">
                <a:latin typeface="Berlin Sans FB" pitchFamily="34" charset="0"/>
              </a:rPr>
              <a:t> 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53281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39750" y="5876925"/>
            <a:ext cx="822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Okay, de Nikolaus wars it, </a:t>
            </a:r>
            <a:br>
              <a:rPr lang="de-DE" altLang="de-DE" sz="3200" smtClean="0">
                <a:latin typeface="Berlin Sans FB" pitchFamily="34" charset="0"/>
              </a:rPr>
            </a:br>
            <a:r>
              <a:rPr lang="de-DE" altLang="de-DE" sz="3200" smtClean="0">
                <a:latin typeface="Berlin Sans FB" pitchFamily="34" charset="0"/>
              </a:rPr>
              <a:t>aber Geschenke hät er verteilt!: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5445125"/>
            <a:ext cx="4681537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Geschenke mit „G“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89412">
            <a:off x="539750" y="981075"/>
            <a:ext cx="6677025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3" name="Oval 5"/>
          <p:cNvSpPr>
            <a:spLocks noChangeArrowheads="1"/>
          </p:cNvSpPr>
          <p:nvPr/>
        </p:nvSpPr>
        <p:spPr bwMode="auto">
          <a:xfrm rot="870002">
            <a:off x="5795963" y="1412875"/>
            <a:ext cx="3097212" cy="134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Ä „</a:t>
            </a:r>
            <a:r>
              <a:rPr lang="de-DE" altLang="de-DE" sz="2400" b="1">
                <a:solidFill>
                  <a:schemeClr val="bg2"/>
                </a:solidFill>
                <a:latin typeface="Berlin Sans FB" panose="020E0602020502020306" pitchFamily="34" charset="0"/>
              </a:rPr>
              <a:t>G</a:t>
            </a: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epfferts Ärschel“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chemeClr val="bg2"/>
                </a:solidFill>
                <a:latin typeface="Berlin Sans FB" panose="020E0602020502020306" pitchFamily="34" charset="0"/>
              </a:rPr>
              <a:t>für d‘Annette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141663"/>
            <a:ext cx="3970338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smtClean="0">
                <a:latin typeface="Berlin Sans FB" pitchFamily="34" charset="0"/>
              </a:rPr>
              <a:t>En </a:t>
            </a:r>
            <a:r>
              <a:rPr lang="de-DE" altLang="de-DE" sz="3200" b="1" smtClean="0">
                <a:latin typeface="Berlin Sans FB" pitchFamily="34" charset="0"/>
              </a:rPr>
              <a:t>G</a:t>
            </a:r>
            <a:r>
              <a:rPr lang="de-DE" altLang="de-DE" sz="3200" smtClean="0">
                <a:latin typeface="Berlin Sans FB" pitchFamily="34" charset="0"/>
              </a:rPr>
              <a:t>ürtel für de Matze :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19075"/>
            <a:ext cx="37306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932</Words>
  <Application>Microsoft Office PowerPoint</Application>
  <PresentationFormat>Bildschirmpräsentation (4:3)</PresentationFormat>
  <Paragraphs>145</Paragraphs>
  <Slides>102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102</vt:i4>
      </vt:variant>
    </vt:vector>
  </HeadingPairs>
  <TitlesOfParts>
    <vt:vector size="109" baseType="lpstr">
      <vt:lpstr>Verdana</vt:lpstr>
      <vt:lpstr>Arial</vt:lpstr>
      <vt:lpstr>Wingdings</vt:lpstr>
      <vt:lpstr>Calibri</vt:lpstr>
      <vt:lpstr>Batang</vt:lpstr>
      <vt:lpstr>Berlin Sans FB</vt:lpstr>
      <vt:lpstr>Globus</vt:lpstr>
      <vt:lpstr>Was war numol  im Johr</vt:lpstr>
      <vt:lpstr>Im Februar: „Trachtenbörse“ der Kinder</vt:lpstr>
      <vt:lpstr>D‘Prob am 4. März</vt:lpstr>
      <vt:lpstr>Erschd hän d‘Kerle noch g‘lacht…</vt:lpstr>
      <vt:lpstr>PowerPoint-Präsentation</vt:lpstr>
      <vt:lpstr>Am 25. März ware mir Kegle!</vt:lpstr>
      <vt:lpstr>PowerPoint-Präsentation</vt:lpstr>
      <vt:lpstr>Denooch noch en Absacker an de Bar!</vt:lpstr>
      <vt:lpstr>Kegeln mit der Jugendgruppe im April</vt:lpstr>
      <vt:lpstr>Bastle für Ostern mit de Kinder</vt:lpstr>
      <vt:lpstr>Uftritt bim Wander-Opening im Mai!</vt:lpstr>
      <vt:lpstr>PowerPoint-Präsentation</vt:lpstr>
      <vt:lpstr>Mit der Kindertrachtengruppe</vt:lpstr>
      <vt:lpstr>PowerPoint-Präsentation</vt:lpstr>
      <vt:lpstr>PowerPoint-Präsentation</vt:lpstr>
      <vt:lpstr>PowerPoint-Präsentation</vt:lpstr>
      <vt:lpstr>Gut gerüstet zur  1. Mai-Wanderung</vt:lpstr>
      <vt:lpstr>Über d‘Schanz zum Naturfreundehaus bis zum Eckerhisli</vt:lpstr>
      <vt:lpstr>1. Etappen-Stop</vt:lpstr>
      <vt:lpstr>Dann de Buckel uffi!</vt:lpstr>
      <vt:lpstr>2. Etappen-Stop auf dem Gipfel</vt:lpstr>
      <vt:lpstr>Ziel erreicht!</vt:lpstr>
      <vt:lpstr>Ach so, diä Zwei sin it glofe. Diä sin gfahre!</vt:lpstr>
      <vt:lpstr>Auftritt beim Naturparkmarkt  am Pfingstmontag</vt:lpstr>
      <vt:lpstr>Wieder mit de Kindertrachtengruppe!</vt:lpstr>
      <vt:lpstr>PowerPoint-Präsentation</vt:lpstr>
      <vt:lpstr>PowerPoint-Präsentation</vt:lpstr>
      <vt:lpstr>Uftritt im „Haus Breitnau“ mit de größere Kinder.</vt:lpstr>
      <vt:lpstr>PowerPoint-Präsentation</vt:lpstr>
      <vt:lpstr>Volle Bänke an Fronleichnam</vt:lpstr>
      <vt:lpstr>2. Juni Kurkonzert in de Halle</vt:lpstr>
      <vt:lpstr>PowerPoint-Präsentation</vt:lpstr>
      <vt:lpstr>Auftritt der Jugendgruppe in Schwärzenbach</vt:lpstr>
      <vt:lpstr>Auftritt beim Nordic Walking Gipfel der Jugendgruppe:</vt:lpstr>
      <vt:lpstr>PowerPoint-Präsentation</vt:lpstr>
      <vt:lpstr>Dann sin mir nu bim Nordic Walking Gipfel mitglaufe</vt:lpstr>
      <vt:lpstr>Des war de Schnellschd vu is:</vt:lpstr>
      <vt:lpstr>Diä sin au nu mitglaufe:</vt:lpstr>
      <vt:lpstr>Für de Paul sin mir - glaub ich -    zu langsam gsi!?</vt:lpstr>
      <vt:lpstr>Un für diä zwei zu schnell</vt:lpstr>
      <vt:lpstr>Zwischedurch mol schnell ä kleins Gruppefoto:</vt:lpstr>
      <vt:lpstr>Un d‘Hanna isch sicher meh wie 10 km glaufe</vt:lpstr>
      <vt:lpstr>PowerPoint-Präsentation</vt:lpstr>
      <vt:lpstr>Zur Belohnung dann ä „kühles Nass“</vt:lpstr>
      <vt:lpstr>12 vu is sin mitglaufe:</vt:lpstr>
      <vt:lpstr>S‘gwunnene  Speck-Vesper  hän mir dann in de Prob gässe</vt:lpstr>
      <vt:lpstr>PowerPoint-Präsentation</vt:lpstr>
      <vt:lpstr>Feuerwehr mol „Haut nah“ für unser Kinder</vt:lpstr>
      <vt:lpstr>Un für d‘Vroni:</vt:lpstr>
      <vt:lpstr>Im Pfarrhof bi de Petra ihrem 30 Feschd</vt:lpstr>
      <vt:lpstr>Vu is hät sie ä Flasch Essig kriägt</vt:lpstr>
      <vt:lpstr>In de Bar bim Summerfeschd:</vt:lpstr>
      <vt:lpstr>Unsere beschde Kundschaft:</vt:lpstr>
      <vt:lpstr>PowerPoint-Präsentation</vt:lpstr>
      <vt:lpstr>Reschde trinke noch em Ufrume am Sundig</vt:lpstr>
      <vt:lpstr>Un d‘Kindertrachtengruppe hät tanzt:</vt:lpstr>
      <vt:lpstr>Im Juli gings nach Opfingen…</vt:lpstr>
      <vt:lpstr>… zum Vollmond-Sonnenblumen- Labyrinth</vt:lpstr>
      <vt:lpstr>Mit de Trachten-Jugend</vt:lpstr>
      <vt:lpstr>Hochmotiviert gings in Kleingruppe durchs Labyrinth:</vt:lpstr>
      <vt:lpstr>PowerPoint-Präsentation</vt:lpstr>
      <vt:lpstr>PowerPoint-Präsentation</vt:lpstr>
      <vt:lpstr>PowerPoint-Präsentation</vt:lpstr>
      <vt:lpstr>Ohne Worte </vt:lpstr>
      <vt:lpstr>Kleine Stärkung für diä wo wieder russ gfunde hän</vt:lpstr>
      <vt:lpstr>Bim Waldfeschd in Titisee</vt:lpstr>
      <vt:lpstr>Erschd wars en Sunneschirm – später en Regeschirm</vt:lpstr>
      <vt:lpstr>S‘klei Beha-Beck-Auto war dann unser Taxi</vt:lpstr>
      <vt:lpstr>Bi de negschde Bodewelle nimmi!</vt:lpstr>
      <vt:lpstr>Kurkonzert unter de Linde am 1. August</vt:lpstr>
      <vt:lpstr>PowerPoint-Präsentation</vt:lpstr>
      <vt:lpstr>PowerPoint-Präsentation</vt:lpstr>
      <vt:lpstr>Winzerfeschd in Augge</vt:lpstr>
      <vt:lpstr>PowerPoint-Präsentation</vt:lpstr>
      <vt:lpstr>PowerPoint-Präsentation</vt:lpstr>
      <vt:lpstr>Unser Jubiläumswochenende im September</vt:lpstr>
      <vt:lpstr>Wozu Sonja en Bese brucht:</vt:lpstr>
      <vt:lpstr>In de  Jugenddisco</vt:lpstr>
      <vt:lpstr>De Schefkoch </vt:lpstr>
      <vt:lpstr>Fleißige, helfende Eltern</vt:lpstr>
      <vt:lpstr>Synchron-Kaffee-Tasse-Stelle</vt:lpstr>
      <vt:lpstr>D‘Vroni hät diä Herre voll im Griff</vt:lpstr>
      <vt:lpstr>Unser Rahmeprgramm:</vt:lpstr>
      <vt:lpstr>PowerPoint-Präsentation</vt:lpstr>
      <vt:lpstr>PowerPoint-Präsentation</vt:lpstr>
      <vt:lpstr>Die Ehrungen</vt:lpstr>
      <vt:lpstr>Un dann nu Ufrume</vt:lpstr>
      <vt:lpstr>Un de letschde Zwei am Sundig ware :</vt:lpstr>
      <vt:lpstr>Nachmittag für die  Bärenkinder</vt:lpstr>
      <vt:lpstr>Mit verschiedenen Spielen und Schatzsuche</vt:lpstr>
      <vt:lpstr>… mit Sterne bemalen und Würstchen essen!</vt:lpstr>
      <vt:lpstr>Uftritt im Haus Breitnau im Dezember</vt:lpstr>
      <vt:lpstr>PowerPoint-Präsentation</vt:lpstr>
      <vt:lpstr>Aber Schuli, des hebt doch besser  mit klebrige Händ!</vt:lpstr>
      <vt:lpstr>Weihnachts-Mosaik-Lichter-Basteln mit de Kindergruppe</vt:lpstr>
      <vt:lpstr>Un zum Schluß: Nikolausfeier</vt:lpstr>
      <vt:lpstr>Gege später isch nu de Nikolaus kumme:</vt:lpstr>
      <vt:lpstr>Geschenke mit „G“</vt:lpstr>
      <vt:lpstr>En Gürtel für de Matze :</vt:lpstr>
      <vt:lpstr>Un ä Garotte für d‘Grischdiane:</vt:lpstr>
      <vt:lpstr>So, des wars!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war numol  im Johr</dc:title>
  <dc:creator>Christiane</dc:creator>
  <cp:lastModifiedBy>Markus Schuler</cp:lastModifiedBy>
  <cp:revision>33</cp:revision>
  <dcterms:created xsi:type="dcterms:W3CDTF">2013-12-26T19:52:29Z</dcterms:created>
  <dcterms:modified xsi:type="dcterms:W3CDTF">2018-04-06T13:49:22Z</dcterms:modified>
</cp:coreProperties>
</file>